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08" r:id="rId8"/>
    <p:sldId id="1343" r:id="rId9"/>
    <p:sldId id="1342" r:id="rId10"/>
    <p:sldId id="1301" r:id="rId11"/>
    <p:sldId id="1338" r:id="rId12"/>
    <p:sldId id="1295" r:id="rId13"/>
    <p:sldId id="1315" r:id="rId14"/>
    <p:sldId id="1344" r:id="rId15"/>
    <p:sldId id="1345" r:id="rId16"/>
    <p:sldId id="1332" r:id="rId17"/>
    <p:sldId id="1313" r:id="rId18"/>
    <p:sldId id="1309" r:id="rId19"/>
    <p:sldId id="1333"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43"/>
            <p14:sldId id="1342"/>
            <p14:sldId id="1301"/>
            <p14:sldId id="1338"/>
            <p14:sldId id="1295"/>
            <p14:sldId id="1315"/>
            <p14:sldId id="1344"/>
            <p14:sldId id="1345"/>
            <p14:sldId id="1332"/>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68601" autoAdjust="0"/>
  </p:normalViewPr>
  <p:slideViewPr>
    <p:cSldViewPr snapToGrid="0">
      <p:cViewPr varScale="1">
        <p:scale>
          <a:sx n="81" d="100"/>
          <a:sy n="81" d="100"/>
        </p:scale>
        <p:origin x="79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4/14/2015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4/14/2015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4/14/2015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4/14/2015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4/14/2015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5314847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2" r:id="rId30"/>
    <p:sldLayoutId id="2147484283" r:id="rId31"/>
    <p:sldLayoutId id="2147484284"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aka.ms/OfficeDevPnPMSDN" TargetMode="External"/><Relationship Id="rId2" Type="http://schemas.openxmlformats.org/officeDocument/2006/relationships/hyperlink" Target="http://aka.ms/OfficeDevPnPGuidance" TargetMode="Externa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ughAJWood" TargetMode="External"/><Relationship Id="rId3" Type="http://schemas.openxmlformats.org/officeDocument/2006/relationships/image" Target="../media/image12.jpeg"/><Relationship Id="rId7" Type="http://schemas.openxmlformats.org/officeDocument/2006/relationships/hyperlink" Target="https://twitter.com/SharePointHenke" TargetMode="External"/><Relationship Id="rId12" Type="http://schemas.openxmlformats.org/officeDocument/2006/relationships/hyperlink" Target="https://twitter.com/ScotHillie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erwinvanhunen" TargetMode="External"/><Relationship Id="rId11" Type="http://schemas.openxmlformats.org/officeDocument/2006/relationships/hyperlink" Target="https://twitter.com/RadiAtanassov" TargetMode="External"/><Relationship Id="rId5" Type="http://schemas.openxmlformats.org/officeDocument/2006/relationships/hyperlink" Target="https://twitter.com/MannD" TargetMode="External"/><Relationship Id="rId10" Type="http://schemas.openxmlformats.org/officeDocument/2006/relationships/hyperlink" Target="https://twitter/paolopia" TargetMode="External"/><Relationship Id="rId4" Type="http://schemas.openxmlformats.org/officeDocument/2006/relationships/hyperlink" Target="https://twitter.com/ashuetawah" TargetMode="External"/><Relationship Id="rId9" Type="http://schemas.openxmlformats.org/officeDocument/2006/relationships/hyperlink" Target="https://twitter.com/sympmar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fficeDev/PnP/tree/master/Samples/ECM.DocumentSets" TargetMode="External"/><Relationship Id="rId7" Type="http://schemas.openxmlformats.org/officeDocument/2006/relationships/hyperlink" Target="https://github.com/OfficeDev/PnP/tree/master/Solutions/PowerShell.Commands" TargetMode="External"/><Relationship Id="rId2" Type="http://schemas.openxmlformats.org/officeDocument/2006/relationships/hyperlink" Target="https://github.com/OfficeDev/PnP/tree/master/Samples/Core.MMSNavigationSample"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Core.CDNManager" TargetMode="External"/><Relationship Id="rId5" Type="http://schemas.openxmlformats.org/officeDocument/2006/relationships/hyperlink" Target="https://github.com/OfficeDev/PnP/tree/master/Scenarios/Provisioning.Framework.Console" TargetMode="External"/><Relationship Id="rId4" Type="http://schemas.openxmlformats.org/officeDocument/2006/relationships/hyperlink" Target="https://github.com/OfficeDev/PnP/tree/master/Samples/Core.ListItemChangeMoni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April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3510385"/>
            <a:ext cx="2085666" cy="1226371"/>
          </a:xfrm>
          <a:prstGeom prst="rect">
            <a:avLst/>
          </a:prstGeom>
        </p:spPr>
      </p:pic>
      <p:sp>
        <p:nvSpPr>
          <p:cNvPr id="23" name="Rectangle 22"/>
          <p:cNvSpPr/>
          <p:nvPr/>
        </p:nvSpPr>
        <p:spPr bwMode="auto">
          <a:xfrm>
            <a:off x="4236588" y="1738302"/>
            <a:ext cx="5186128" cy="4720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Site provisioning framework</a:t>
            </a:r>
            <a:endParaRPr lang="en-GB" dirty="0"/>
          </a:p>
        </p:txBody>
      </p:sp>
      <p:grpSp>
        <p:nvGrpSpPr>
          <p:cNvPr id="3" name="Group 2"/>
          <p:cNvGrpSpPr/>
          <p:nvPr/>
        </p:nvGrpSpPr>
        <p:grpSpPr>
          <a:xfrm>
            <a:off x="6053136" y="1131422"/>
            <a:ext cx="1222868" cy="1066728"/>
            <a:chOff x="10369627" y="3424627"/>
            <a:chExt cx="1222868" cy="1066728"/>
          </a:xfrm>
        </p:grpSpPr>
        <p:sp>
          <p:nvSpPr>
            <p:cNvPr id="4" name="Arc 3"/>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10497733" y="3493258"/>
              <a:ext cx="951656" cy="917221"/>
              <a:chOff x="8084830" y="2611635"/>
              <a:chExt cx="951656" cy="917221"/>
            </a:xfrm>
          </p:grpSpPr>
          <p:pic>
            <p:nvPicPr>
              <p:cNvPr id="6" name="Picture 5"/>
              <p:cNvPicPr>
                <a:picLocks noChangeAspect="1"/>
              </p:cNvPicPr>
              <p:nvPr/>
            </p:nvPicPr>
            <p:blipFill>
              <a:blip r:embed="rId3"/>
              <a:stretch>
                <a:fillRect/>
              </a:stretch>
            </p:blipFill>
            <p:spPr>
              <a:xfrm>
                <a:off x="8084830" y="2816307"/>
                <a:ext cx="900621" cy="712549"/>
              </a:xfrm>
              <a:prstGeom prst="rect">
                <a:avLst/>
              </a:prstGeom>
            </p:spPr>
          </p:pic>
          <p:sp>
            <p:nvSpPr>
              <p:cNvPr id="7" name="TextBox 6"/>
              <p:cNvSpPr txBox="1"/>
              <p:nvPr/>
            </p:nvSpPr>
            <p:spPr>
              <a:xfrm>
                <a:off x="8554303" y="2611635"/>
                <a:ext cx="482183" cy="492443"/>
              </a:xfrm>
              <a:prstGeom prst="rect">
                <a:avLst/>
              </a:prstGeom>
              <a:noFill/>
            </p:spPr>
            <p:txBody>
              <a:bodyPr wrap="none" lIns="0" tIns="0" rIns="0" bIns="0" rtlCol="0">
                <a:spAutoFit/>
              </a:bodyPr>
              <a:lstStyle/>
              <a:p>
                <a:r>
                  <a:rPr lang="en-US" sz="3200" b="1" spc="-70" dirty="0" smtClean="0">
                    <a:ln w="12700">
                      <a:solidFill>
                        <a:schemeClr val="bg1"/>
                      </a:solidFill>
                    </a:ln>
                    <a:solidFill>
                      <a:srgbClr val="33862F"/>
                    </a:solidFill>
                    <a:effectLst>
                      <a:glow rad="254000">
                        <a:schemeClr val="bg1"/>
                      </a:glow>
                    </a:effectLst>
                  </a:rPr>
                  <a:t>C#</a:t>
                </a:r>
              </a:p>
            </p:txBody>
          </p:sp>
        </p:gr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1232851"/>
            <a:ext cx="2085666" cy="1226371"/>
          </a:xfrm>
          <a:prstGeom prst="rect">
            <a:avLst/>
          </a:prstGeom>
        </p:spPr>
      </p:pic>
      <p:sp>
        <p:nvSpPr>
          <p:cNvPr id="24" name="TextBox 23"/>
          <p:cNvSpPr txBox="1"/>
          <p:nvPr/>
        </p:nvSpPr>
        <p:spPr>
          <a:xfrm>
            <a:off x="4470198" y="2296445"/>
            <a:ext cx="4808589" cy="738664"/>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Get template from existing site</a:t>
            </a:r>
          </a:p>
          <a:p>
            <a:r>
              <a:rPr lang="en-US" sz="1600" i="1" spc="-70" dirty="0" smtClean="0">
                <a:solidFill>
                  <a:schemeClr val="tx1">
                    <a:lumMod val="65000"/>
                    <a:lumOff val="35000"/>
                  </a:schemeClr>
                </a:solidFill>
              </a:rPr>
              <a:t>template </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ctx.Web.GetProvisioningTemplate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p:txBody>
      </p:sp>
      <p:grpSp>
        <p:nvGrpSpPr>
          <p:cNvPr id="26" name="Group 25"/>
          <p:cNvGrpSpPr/>
          <p:nvPr/>
        </p:nvGrpSpPr>
        <p:grpSpPr>
          <a:xfrm>
            <a:off x="1195790" y="2041878"/>
            <a:ext cx="2582438" cy="964095"/>
            <a:chOff x="951471" y="2045381"/>
            <a:chExt cx="2582438" cy="964095"/>
          </a:xfrm>
        </p:grpSpPr>
        <p:grpSp>
          <p:nvGrpSpPr>
            <p:cNvPr id="12" name="Group 11"/>
            <p:cNvGrpSpPr>
              <a:grpSpLocks noChangeAspect="1"/>
            </p:cNvGrpSpPr>
            <p:nvPr/>
          </p:nvGrpSpPr>
          <p:grpSpPr>
            <a:xfrm>
              <a:off x="1790621" y="2045381"/>
              <a:ext cx="1097552" cy="828000"/>
              <a:chOff x="5784587" y="4234924"/>
              <a:chExt cx="808975" cy="610297"/>
            </a:xfrm>
          </p:grpSpPr>
          <p:pic>
            <p:nvPicPr>
              <p:cNvPr id="13" name="Picture 12"/>
              <p:cNvPicPr>
                <a:picLocks noChangeAspect="1"/>
              </p:cNvPicPr>
              <p:nvPr/>
            </p:nvPicPr>
            <p:blipFill>
              <a:blip r:embed="rId3"/>
              <a:stretch>
                <a:fillRect/>
              </a:stretch>
            </p:blipFill>
            <p:spPr>
              <a:xfrm>
                <a:off x="5784587" y="4234924"/>
                <a:ext cx="666415" cy="527251"/>
              </a:xfrm>
              <a:prstGeom prst="rect">
                <a:avLst/>
              </a:prstGeom>
            </p:spPr>
          </p:pic>
          <p:pic>
            <p:nvPicPr>
              <p:cNvPr id="14" name="Picture 13"/>
              <p:cNvPicPr>
                <a:picLocks noChangeAspect="1"/>
              </p:cNvPicPr>
              <p:nvPr/>
            </p:nvPicPr>
            <p:blipFill>
              <a:blip r:embed="rId4"/>
              <a:stretch>
                <a:fillRect/>
              </a:stretch>
            </p:blipFill>
            <p:spPr>
              <a:xfrm>
                <a:off x="6147335" y="4389009"/>
                <a:ext cx="446227" cy="456212"/>
              </a:xfrm>
              <a:prstGeom prst="rect">
                <a:avLst/>
              </a:prstGeom>
            </p:spPr>
          </p:pic>
        </p:grpSp>
        <p:sp>
          <p:nvSpPr>
            <p:cNvPr id="25" name="TextBox 24"/>
            <p:cNvSpPr txBox="1"/>
            <p:nvPr/>
          </p:nvSpPr>
          <p:spPr>
            <a:xfrm>
              <a:off x="951471" y="2763255"/>
              <a:ext cx="2582438"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XMLFileSystemTemplateProvider</a:t>
              </a:r>
              <a:endParaRPr lang="en-GB" sz="1600" i="1" spc="-70" dirty="0" smtClean="0">
                <a:gradFill>
                  <a:gsLst>
                    <a:gs pos="2917">
                      <a:schemeClr val="bg2"/>
                    </a:gs>
                    <a:gs pos="95000">
                      <a:schemeClr val="bg2"/>
                    </a:gs>
                  </a:gsLst>
                  <a:lin ang="5400000" scaled="0"/>
                </a:gradFill>
              </a:endParaRPr>
            </a:p>
          </p:txBody>
        </p:sp>
      </p:grpSp>
      <p:grpSp>
        <p:nvGrpSpPr>
          <p:cNvPr id="28" name="Group 27"/>
          <p:cNvGrpSpPr/>
          <p:nvPr/>
        </p:nvGrpSpPr>
        <p:grpSpPr>
          <a:xfrm>
            <a:off x="1411327" y="3294262"/>
            <a:ext cx="2825261" cy="984307"/>
            <a:chOff x="829941" y="3228934"/>
            <a:chExt cx="2825261" cy="984307"/>
          </a:xfrm>
        </p:grpSpPr>
        <p:grpSp>
          <p:nvGrpSpPr>
            <p:cNvPr id="15" name="Group 14"/>
            <p:cNvGrpSpPr>
              <a:grpSpLocks noChangeAspect="1"/>
            </p:cNvGrpSpPr>
            <p:nvPr/>
          </p:nvGrpSpPr>
          <p:grpSpPr>
            <a:xfrm>
              <a:off x="1790621" y="3228934"/>
              <a:ext cx="1097552" cy="828000"/>
              <a:chOff x="5784587" y="4234924"/>
              <a:chExt cx="808975" cy="610297"/>
            </a:xfrm>
          </p:grpSpPr>
          <p:pic>
            <p:nvPicPr>
              <p:cNvPr id="16" name="Picture 15"/>
              <p:cNvPicPr>
                <a:picLocks noChangeAspect="1"/>
              </p:cNvPicPr>
              <p:nvPr/>
            </p:nvPicPr>
            <p:blipFill>
              <a:blip r:embed="rId3"/>
              <a:stretch>
                <a:fillRect/>
              </a:stretch>
            </p:blipFill>
            <p:spPr>
              <a:xfrm>
                <a:off x="5784587" y="4234924"/>
                <a:ext cx="666415" cy="527251"/>
              </a:xfrm>
              <a:prstGeom prst="rect">
                <a:avLst/>
              </a:prstGeom>
            </p:spPr>
          </p:pic>
          <p:pic>
            <p:nvPicPr>
              <p:cNvPr id="17" name="Picture 16"/>
              <p:cNvPicPr>
                <a:picLocks noChangeAspect="1"/>
              </p:cNvPicPr>
              <p:nvPr/>
            </p:nvPicPr>
            <p:blipFill>
              <a:blip r:embed="rId4"/>
              <a:stretch>
                <a:fillRect/>
              </a:stretch>
            </p:blipFill>
            <p:spPr>
              <a:xfrm>
                <a:off x="6147335" y="4389009"/>
                <a:ext cx="446227" cy="456212"/>
              </a:xfrm>
              <a:prstGeom prst="rect">
                <a:avLst/>
              </a:prstGeom>
            </p:spPr>
          </p:pic>
        </p:grpSp>
        <p:sp>
          <p:nvSpPr>
            <p:cNvPr id="27" name="TextBox 26"/>
            <p:cNvSpPr txBox="1"/>
            <p:nvPr/>
          </p:nvSpPr>
          <p:spPr>
            <a:xfrm>
              <a:off x="829941" y="3967020"/>
              <a:ext cx="2825261"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XMLAzureStorageTemplateProvider</a:t>
              </a:r>
              <a:endParaRPr lang="en-GB" sz="1600" i="1" spc="-70" dirty="0" smtClean="0">
                <a:gradFill>
                  <a:gsLst>
                    <a:gs pos="2917">
                      <a:schemeClr val="bg2"/>
                    </a:gs>
                    <a:gs pos="95000">
                      <a:schemeClr val="bg2"/>
                    </a:gs>
                  </a:gsLst>
                  <a:lin ang="5400000" scaled="0"/>
                </a:gradFill>
              </a:endParaRPr>
            </a:p>
          </p:txBody>
        </p:sp>
      </p:grpSp>
      <p:grpSp>
        <p:nvGrpSpPr>
          <p:cNvPr id="30" name="Group 29"/>
          <p:cNvGrpSpPr/>
          <p:nvPr/>
        </p:nvGrpSpPr>
        <p:grpSpPr>
          <a:xfrm>
            <a:off x="1194642" y="4638381"/>
            <a:ext cx="2617063" cy="961551"/>
            <a:chOff x="929329" y="4432707"/>
            <a:chExt cx="2617063" cy="961551"/>
          </a:xfrm>
        </p:grpSpPr>
        <p:grpSp>
          <p:nvGrpSpPr>
            <p:cNvPr id="18" name="Group 17"/>
            <p:cNvGrpSpPr>
              <a:grpSpLocks noChangeAspect="1"/>
            </p:cNvGrpSpPr>
            <p:nvPr/>
          </p:nvGrpSpPr>
          <p:grpSpPr>
            <a:xfrm>
              <a:off x="1790621" y="4432707"/>
              <a:ext cx="1097552" cy="828000"/>
              <a:chOff x="5784587" y="4234924"/>
              <a:chExt cx="808975" cy="610297"/>
            </a:xfrm>
          </p:grpSpPr>
          <p:pic>
            <p:nvPicPr>
              <p:cNvPr id="19" name="Picture 18"/>
              <p:cNvPicPr>
                <a:picLocks noChangeAspect="1"/>
              </p:cNvPicPr>
              <p:nvPr/>
            </p:nvPicPr>
            <p:blipFill>
              <a:blip r:embed="rId3"/>
              <a:stretch>
                <a:fillRect/>
              </a:stretch>
            </p:blipFill>
            <p:spPr>
              <a:xfrm>
                <a:off x="5784587" y="4234924"/>
                <a:ext cx="666415" cy="527251"/>
              </a:xfrm>
              <a:prstGeom prst="rect">
                <a:avLst/>
              </a:prstGeom>
            </p:spPr>
          </p:pic>
          <p:pic>
            <p:nvPicPr>
              <p:cNvPr id="20" name="Picture 19"/>
              <p:cNvPicPr>
                <a:picLocks noChangeAspect="1"/>
              </p:cNvPicPr>
              <p:nvPr/>
            </p:nvPicPr>
            <p:blipFill>
              <a:blip r:embed="rId4"/>
              <a:stretch>
                <a:fillRect/>
              </a:stretch>
            </p:blipFill>
            <p:spPr>
              <a:xfrm>
                <a:off x="6147335" y="4389009"/>
                <a:ext cx="446227" cy="456212"/>
              </a:xfrm>
              <a:prstGeom prst="rect">
                <a:avLst/>
              </a:prstGeom>
            </p:spPr>
          </p:pic>
        </p:grpSp>
        <p:sp>
          <p:nvSpPr>
            <p:cNvPr id="29" name="TextBox 28"/>
            <p:cNvSpPr txBox="1"/>
            <p:nvPr/>
          </p:nvSpPr>
          <p:spPr>
            <a:xfrm>
              <a:off x="929329" y="5148037"/>
              <a:ext cx="2617063"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XMLSharePointTemplateProvider</a:t>
              </a:r>
              <a:endParaRPr lang="en-GB" sz="1600" i="1" spc="-70" dirty="0" smtClean="0">
                <a:gradFill>
                  <a:gsLst>
                    <a:gs pos="2917">
                      <a:schemeClr val="bg2"/>
                    </a:gs>
                    <a:gs pos="95000">
                      <a:schemeClr val="bg2"/>
                    </a:gs>
                  </a:gsLst>
                  <a:lin ang="5400000" scaled="0"/>
                </a:gradFill>
              </a:endParaRPr>
            </a:p>
          </p:txBody>
        </p:sp>
      </p:grpSp>
      <p:grpSp>
        <p:nvGrpSpPr>
          <p:cNvPr id="38" name="Group 37"/>
          <p:cNvGrpSpPr/>
          <p:nvPr/>
        </p:nvGrpSpPr>
        <p:grpSpPr>
          <a:xfrm>
            <a:off x="133168" y="3465693"/>
            <a:ext cx="557915" cy="615879"/>
            <a:chOff x="301006" y="2678128"/>
            <a:chExt cx="557915" cy="615879"/>
          </a:xfrm>
        </p:grpSpPr>
        <p:pic>
          <p:nvPicPr>
            <p:cNvPr id="36" name="Picture 35"/>
            <p:cNvPicPr>
              <a:picLocks noChangeAspect="1"/>
            </p:cNvPicPr>
            <p:nvPr/>
          </p:nvPicPr>
          <p:blipFill>
            <a:blip r:embed="rId5"/>
            <a:stretch>
              <a:fillRect/>
            </a:stretch>
          </p:blipFill>
          <p:spPr>
            <a:xfrm>
              <a:off x="411066" y="2774175"/>
              <a:ext cx="447855" cy="519832"/>
            </a:xfrm>
            <a:prstGeom prst="rect">
              <a:avLst/>
            </a:prstGeom>
          </p:spPr>
        </p:pic>
        <p:pic>
          <p:nvPicPr>
            <p:cNvPr id="37" name="Picture 36"/>
            <p:cNvPicPr>
              <a:picLocks noChangeAspect="1"/>
            </p:cNvPicPr>
            <p:nvPr/>
          </p:nvPicPr>
          <p:blipFill>
            <a:blip r:embed="rId6"/>
            <a:stretch>
              <a:fillRect/>
            </a:stretch>
          </p:blipFill>
          <p:spPr>
            <a:xfrm>
              <a:off x="301006" y="2678128"/>
              <a:ext cx="303142" cy="311671"/>
            </a:xfrm>
            <a:prstGeom prst="rect">
              <a:avLst/>
            </a:prstGeom>
          </p:spPr>
        </p:pic>
      </p:grpSp>
      <p:cxnSp>
        <p:nvCxnSpPr>
          <p:cNvPr id="40" name="Straight Arrow Connector 39"/>
          <p:cNvCxnSpPr/>
          <p:nvPr/>
        </p:nvCxnSpPr>
        <p:spPr>
          <a:xfrm flipH="1" flipV="1">
            <a:off x="3328995" y="3095813"/>
            <a:ext cx="961259" cy="781270"/>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H="1" flipV="1">
            <a:off x="3588098" y="3838801"/>
            <a:ext cx="676342" cy="4243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H="1">
            <a:off x="3121528" y="3922511"/>
            <a:ext cx="1168727" cy="1114873"/>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stCxn id="16" idx="1"/>
          </p:cNvCxnSpPr>
          <p:nvPr/>
        </p:nvCxnSpPr>
        <p:spPr>
          <a:xfrm flipH="1" flipV="1">
            <a:off x="1568315" y="3567529"/>
            <a:ext cx="803692" cy="84398"/>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8374308" y="4596384"/>
            <a:ext cx="1581922" cy="1045546"/>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a:off x="8209056" y="2198150"/>
            <a:ext cx="1747174" cy="428145"/>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63" name="Group 62"/>
          <p:cNvGrpSpPr/>
          <p:nvPr/>
        </p:nvGrpSpPr>
        <p:grpSpPr>
          <a:xfrm>
            <a:off x="8896755" y="1969362"/>
            <a:ext cx="514401" cy="514401"/>
            <a:chOff x="492" y="17985"/>
            <a:chExt cx="524853" cy="524853"/>
          </a:xfrm>
        </p:grpSpPr>
        <p:sp>
          <p:nvSpPr>
            <p:cNvPr id="64" name="Oval 6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6" name="Group 65"/>
          <p:cNvGrpSpPr/>
          <p:nvPr/>
        </p:nvGrpSpPr>
        <p:grpSpPr>
          <a:xfrm>
            <a:off x="3647475" y="3091659"/>
            <a:ext cx="514401" cy="514401"/>
            <a:chOff x="492" y="17985"/>
            <a:chExt cx="524853" cy="524853"/>
          </a:xfrm>
        </p:grpSpPr>
        <p:sp>
          <p:nvSpPr>
            <p:cNvPr id="67" name="Oval 6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2</a:t>
              </a:r>
              <a:endParaRPr lang="en-US" sz="2352" dirty="0"/>
            </a:p>
          </p:txBody>
        </p:sp>
      </p:grpSp>
      <p:grpSp>
        <p:nvGrpSpPr>
          <p:cNvPr id="69" name="Group 68"/>
          <p:cNvGrpSpPr/>
          <p:nvPr/>
        </p:nvGrpSpPr>
        <p:grpSpPr>
          <a:xfrm>
            <a:off x="9192386" y="4757180"/>
            <a:ext cx="514401" cy="514401"/>
            <a:chOff x="492" y="17985"/>
            <a:chExt cx="524853" cy="524853"/>
          </a:xfrm>
        </p:grpSpPr>
        <p:sp>
          <p:nvSpPr>
            <p:cNvPr id="70" name="Oval 6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endParaRPr lang="en-US" sz="2352" dirty="0"/>
            </a:p>
          </p:txBody>
        </p:sp>
      </p:grpSp>
      <p:sp>
        <p:nvSpPr>
          <p:cNvPr id="39" name="TextBox 38"/>
          <p:cNvSpPr txBox="1"/>
          <p:nvPr/>
        </p:nvSpPr>
        <p:spPr>
          <a:xfrm>
            <a:off x="10404583" y="2523926"/>
            <a:ext cx="730777"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A</a:t>
            </a:r>
            <a:endParaRPr lang="en-GB" sz="2400" i="1" spc="-70" dirty="0" smtClean="0">
              <a:gradFill>
                <a:gsLst>
                  <a:gs pos="2917">
                    <a:schemeClr val="bg2"/>
                  </a:gs>
                  <a:gs pos="95000">
                    <a:schemeClr val="bg2"/>
                  </a:gs>
                </a:gsLst>
                <a:lin ang="5400000" scaled="0"/>
              </a:gradFill>
            </a:endParaRPr>
          </a:p>
        </p:txBody>
      </p:sp>
      <p:sp>
        <p:nvSpPr>
          <p:cNvPr id="60" name="TextBox 59"/>
          <p:cNvSpPr txBox="1"/>
          <p:nvPr/>
        </p:nvSpPr>
        <p:spPr>
          <a:xfrm>
            <a:off x="10404582" y="4829715"/>
            <a:ext cx="730777"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A</a:t>
            </a:r>
            <a:endParaRPr lang="en-GB" sz="2400" i="1" spc="-70" dirty="0" smtClean="0">
              <a:gradFill>
                <a:gsLst>
                  <a:gs pos="2917">
                    <a:schemeClr val="bg2"/>
                  </a:gs>
                  <a:gs pos="95000">
                    <a:schemeClr val="bg2"/>
                  </a:gs>
                </a:gsLst>
                <a:lin ang="5400000" scaled="0"/>
              </a:gradFill>
            </a:endParaRPr>
          </a:p>
        </p:txBody>
      </p:sp>
      <p:grpSp>
        <p:nvGrpSpPr>
          <p:cNvPr id="48" name="Group 47"/>
          <p:cNvGrpSpPr/>
          <p:nvPr/>
        </p:nvGrpSpPr>
        <p:grpSpPr>
          <a:xfrm>
            <a:off x="698101" y="3186740"/>
            <a:ext cx="902683" cy="776190"/>
            <a:chOff x="237431" y="3224003"/>
            <a:chExt cx="902683" cy="776190"/>
          </a:xfrm>
        </p:grpSpPr>
        <p:pic>
          <p:nvPicPr>
            <p:cNvPr id="75" name="Picture 74"/>
            <p:cNvPicPr>
              <a:picLocks noChangeAspect="1"/>
            </p:cNvPicPr>
            <p:nvPr/>
          </p:nvPicPr>
          <p:blipFill>
            <a:blip r:embed="rId3"/>
            <a:stretch>
              <a:fillRect/>
            </a:stretch>
          </p:blipFill>
          <p:spPr>
            <a:xfrm>
              <a:off x="384742" y="3224003"/>
              <a:ext cx="484356" cy="383209"/>
            </a:xfrm>
            <a:prstGeom prst="rect">
              <a:avLst/>
            </a:prstGeom>
          </p:spPr>
        </p:pic>
        <p:sp>
          <p:nvSpPr>
            <p:cNvPr id="78" name="TextBox 77"/>
            <p:cNvSpPr txBox="1"/>
            <p:nvPr/>
          </p:nvSpPr>
          <p:spPr>
            <a:xfrm>
              <a:off x="237431" y="3753972"/>
              <a:ext cx="902683"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Connectors</a:t>
              </a:r>
              <a:endParaRPr lang="en-GB" sz="1600" i="1" spc="-70" dirty="0" smtClean="0">
                <a:gradFill>
                  <a:gsLst>
                    <a:gs pos="2917">
                      <a:schemeClr val="bg2"/>
                    </a:gs>
                    <a:gs pos="95000">
                      <a:schemeClr val="bg2"/>
                    </a:gs>
                  </a:gsLst>
                  <a:lin ang="5400000" scaled="0"/>
                </a:gradFill>
              </a:endParaRPr>
            </a:p>
          </p:txBody>
        </p:sp>
        <p:pic>
          <p:nvPicPr>
            <p:cNvPr id="79" name="Picture 78"/>
            <p:cNvPicPr>
              <a:picLocks noChangeAspect="1"/>
            </p:cNvPicPr>
            <p:nvPr/>
          </p:nvPicPr>
          <p:blipFill>
            <a:blip r:embed="rId3"/>
            <a:stretch>
              <a:fillRect/>
            </a:stretch>
          </p:blipFill>
          <p:spPr>
            <a:xfrm>
              <a:off x="443346" y="3318780"/>
              <a:ext cx="484356" cy="383209"/>
            </a:xfrm>
            <a:prstGeom prst="rect">
              <a:avLst/>
            </a:prstGeom>
          </p:spPr>
        </p:pic>
        <p:pic>
          <p:nvPicPr>
            <p:cNvPr id="80" name="Picture 79"/>
            <p:cNvPicPr>
              <a:picLocks noChangeAspect="1"/>
            </p:cNvPicPr>
            <p:nvPr/>
          </p:nvPicPr>
          <p:blipFill>
            <a:blip r:embed="rId3"/>
            <a:stretch>
              <a:fillRect/>
            </a:stretch>
          </p:blipFill>
          <p:spPr>
            <a:xfrm>
              <a:off x="509531" y="3413187"/>
              <a:ext cx="484356" cy="383209"/>
            </a:xfrm>
            <a:prstGeom prst="rect">
              <a:avLst/>
            </a:prstGeom>
          </p:spPr>
        </p:pic>
      </p:grpSp>
      <p:pic>
        <p:nvPicPr>
          <p:cNvPr id="82" name="Picture 81"/>
          <p:cNvPicPr>
            <a:picLocks noChangeAspect="1"/>
          </p:cNvPicPr>
          <p:nvPr/>
        </p:nvPicPr>
        <p:blipFill>
          <a:blip r:embed="rId5"/>
          <a:stretch>
            <a:fillRect/>
          </a:stretch>
        </p:blipFill>
        <p:spPr>
          <a:xfrm>
            <a:off x="207539" y="2870727"/>
            <a:ext cx="447855" cy="519832"/>
          </a:xfrm>
          <a:prstGeom prst="rect">
            <a:avLst/>
          </a:prstGeom>
        </p:spPr>
      </p:pic>
      <p:cxnSp>
        <p:nvCxnSpPr>
          <p:cNvPr id="84" name="Straight Arrow Connector 83"/>
          <p:cNvCxnSpPr/>
          <p:nvPr/>
        </p:nvCxnSpPr>
        <p:spPr>
          <a:xfrm flipH="1">
            <a:off x="1081264" y="2440643"/>
            <a:ext cx="911093" cy="316565"/>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H="1" flipV="1">
            <a:off x="1115184" y="4301325"/>
            <a:ext cx="963362" cy="483524"/>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6" name="Group 85"/>
          <p:cNvGrpSpPr/>
          <p:nvPr/>
        </p:nvGrpSpPr>
        <p:grpSpPr>
          <a:xfrm>
            <a:off x="305538" y="412398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endParaRPr lang="en-US" sz="2352" dirty="0"/>
            </a:p>
          </p:txBody>
        </p:sp>
      </p:grpSp>
      <p:sp>
        <p:nvSpPr>
          <p:cNvPr id="89" name="TextBox 88"/>
          <p:cNvSpPr txBox="1"/>
          <p:nvPr/>
        </p:nvSpPr>
        <p:spPr>
          <a:xfrm>
            <a:off x="4436235" y="3047462"/>
            <a:ext cx="4808589" cy="2215991"/>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Save template using XML provider</a:t>
            </a:r>
          </a:p>
          <a:p>
            <a:r>
              <a:rPr lang="en-US" sz="1600" i="1" spc="-70" dirty="0" err="1" smtClean="0">
                <a:solidFill>
                  <a:schemeClr val="tx1">
                    <a:lumMod val="65000"/>
                    <a:lumOff val="35000"/>
                  </a:schemeClr>
                </a:solidFill>
              </a:rPr>
              <a:t>XMLFileSystemTemplateProvider</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provider = </a:t>
            </a:r>
            <a:endParaRPr lang="en-US" sz="1600" i="1" spc="-70" dirty="0" smtClean="0">
              <a:solidFill>
                <a:schemeClr val="tx1">
                  <a:lumMod val="65000"/>
                  <a:lumOff val="35000"/>
                </a:schemeClr>
              </a:solidFill>
            </a:endParaRPr>
          </a:p>
          <a:p>
            <a:r>
              <a:rPr lang="en-US" sz="1600" i="1" spc="-70" dirty="0">
                <a:solidFill>
                  <a:schemeClr val="tx1">
                    <a:lumMod val="65000"/>
                    <a:lumOff val="35000"/>
                  </a:schemeClr>
                </a:solidFill>
              </a:rPr>
              <a:t> </a:t>
            </a:r>
            <a:r>
              <a:rPr lang="en-US" sz="1600" i="1" spc="-70" dirty="0" smtClean="0">
                <a:solidFill>
                  <a:schemeClr val="tx1">
                    <a:lumMod val="65000"/>
                    <a:lumOff val="35000"/>
                  </a:schemeClr>
                </a:solidFill>
              </a:rPr>
              <a:t>      new </a:t>
            </a:r>
            <a:r>
              <a:rPr lang="en-US" sz="1600" i="1" spc="-70" dirty="0" err="1">
                <a:solidFill>
                  <a:schemeClr val="tx1">
                    <a:lumMod val="65000"/>
                    <a:lumOff val="35000"/>
                  </a:schemeClr>
                </a:solidFill>
              </a:rPr>
              <a:t>XMLFileSystemTemplateProvider</a:t>
            </a:r>
            <a:r>
              <a:rPr lang="en-US" sz="1600" i="1" spc="-70" dirty="0">
                <a:solidFill>
                  <a:schemeClr val="tx1">
                    <a:lumMod val="65000"/>
                    <a:lumOff val="35000"/>
                  </a:schemeClr>
                </a:solidFill>
              </a:rPr>
              <a:t>(@"c:\temp</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a:t>
            </a:r>
          </a:p>
          <a:p>
            <a:r>
              <a:rPr lang="en-US" sz="1600" i="1" spc="-70" dirty="0" smtClean="0">
                <a:solidFill>
                  <a:schemeClr val="tx1">
                    <a:lumMod val="65000"/>
                    <a:lumOff val="35000"/>
                  </a:schemeClr>
                </a:solidFill>
              </a:rPr>
              <a:t>string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 = "template.xml";</a:t>
            </a:r>
          </a:p>
          <a:p>
            <a:r>
              <a:rPr lang="en-US" sz="1600" i="1" spc="-70" dirty="0" err="1" smtClean="0">
                <a:solidFill>
                  <a:schemeClr val="tx1">
                    <a:lumMod val="65000"/>
                    <a:lumOff val="35000"/>
                  </a:schemeClr>
                </a:solidFill>
              </a:rPr>
              <a:t>provider.SaveAs</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a:p>
            <a:r>
              <a:rPr lang="en-US" sz="1600" i="1" spc="-70" dirty="0">
                <a:solidFill>
                  <a:schemeClr val="accent4"/>
                </a:solidFill>
              </a:rPr>
              <a:t>// Load the saved model again</a:t>
            </a:r>
          </a:p>
          <a:p>
            <a:r>
              <a:rPr lang="en-US" sz="1600" i="1" spc="-70" dirty="0" err="1" smtClean="0">
                <a:solidFill>
                  <a:schemeClr val="tx1">
                    <a:lumMod val="65000"/>
                    <a:lumOff val="35000"/>
                  </a:schemeClr>
                </a:solidFill>
              </a:rPr>
              <a:t>ProvisioningTemplate</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p2 </a:t>
            </a:r>
            <a:r>
              <a:rPr lang="en-US" sz="1600" i="1" spc="-70" dirty="0" smtClean="0">
                <a:solidFill>
                  <a:schemeClr val="tx1">
                    <a:lumMod val="65000"/>
                    <a:lumOff val="35000"/>
                  </a:schemeClr>
                </a:solidFill>
              </a:rPr>
              <a:t>= </a:t>
            </a:r>
          </a:p>
          <a:p>
            <a:r>
              <a:rPr lang="en-US" sz="1600" i="1" spc="-70" dirty="0" smtClean="0">
                <a:solidFill>
                  <a:schemeClr val="tx1">
                    <a:lumMod val="65000"/>
                    <a:lumOff val="35000"/>
                  </a:schemeClr>
                </a:solidFill>
              </a:rPr>
              <a:t>        </a:t>
            </a:r>
            <a:r>
              <a:rPr lang="en-US" sz="1600" i="1" spc="-70" dirty="0" err="1" smtClean="0">
                <a:solidFill>
                  <a:schemeClr val="tx1">
                    <a:lumMod val="65000"/>
                    <a:lumOff val="35000"/>
                  </a:schemeClr>
                </a:solidFill>
              </a:rPr>
              <a:t>provider.GetTemplate</a:t>
            </a:r>
            <a:r>
              <a:rPr lang="en-US" sz="1600" i="1" spc="-70" dirty="0" smtClean="0">
                <a:solidFill>
                  <a:schemeClr val="tx1">
                    <a:lumMod val="65000"/>
                    <a:lumOff val="35000"/>
                  </a:schemeClr>
                </a:solidFill>
              </a:rPr>
              <a:t>(</a:t>
            </a:r>
            <a:r>
              <a:rPr lang="en-US" sz="1600" i="1" spc="-70" dirty="0" err="1" smtClean="0">
                <a:solidFill>
                  <a:schemeClr val="tx1">
                    <a:lumMod val="65000"/>
                    <a:lumOff val="35000"/>
                  </a:schemeClr>
                </a:solidFill>
              </a:rPr>
              <a:t>templateName</a:t>
            </a:r>
            <a:r>
              <a:rPr lang="en-US" sz="1600" i="1" spc="-70" dirty="0" smtClean="0">
                <a:solidFill>
                  <a:schemeClr val="tx1">
                    <a:lumMod val="65000"/>
                    <a:lumOff val="35000"/>
                  </a:schemeClr>
                </a:solidFill>
              </a:rPr>
              <a:t>);</a:t>
            </a:r>
          </a:p>
        </p:txBody>
      </p:sp>
      <p:sp>
        <p:nvSpPr>
          <p:cNvPr id="90" name="TextBox 89"/>
          <p:cNvSpPr txBox="1"/>
          <p:nvPr/>
        </p:nvSpPr>
        <p:spPr>
          <a:xfrm>
            <a:off x="4421462" y="5540943"/>
            <a:ext cx="4808589" cy="492443"/>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Apply template to existing site</a:t>
            </a:r>
          </a:p>
          <a:p>
            <a:r>
              <a:rPr lang="en-US" sz="1600" i="1" spc="-70" dirty="0" err="1" smtClean="0">
                <a:solidFill>
                  <a:schemeClr val="tx1">
                    <a:lumMod val="65000"/>
                    <a:lumOff val="35000"/>
                  </a:schemeClr>
                </a:solidFill>
              </a:rPr>
              <a:t>ctxTarget.Web.ApplyProvisioningTemplate</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p:txBody>
      </p:sp>
    </p:spTree>
    <p:extLst>
      <p:ext uri="{BB962C8B-B14F-4D97-AF65-F5344CB8AC3E}">
        <p14:creationId xmlns:p14="http://schemas.microsoft.com/office/powerpoint/2010/main" val="1343240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1000"/>
                                        <p:tgtEl>
                                          <p:spTgt spid="52"/>
                                        </p:tgtEl>
                                      </p:cBhvr>
                                    </p:animEffect>
                                    <p:anim calcmode="lin" valueType="num">
                                      <p:cBhvr>
                                        <p:cTn id="77" dur="1000" fill="hold"/>
                                        <p:tgtEl>
                                          <p:spTgt spid="52"/>
                                        </p:tgtEl>
                                        <p:attrNameLst>
                                          <p:attrName>ppt_x</p:attrName>
                                        </p:attrNameLst>
                                      </p:cBhvr>
                                      <p:tavLst>
                                        <p:tav tm="0">
                                          <p:val>
                                            <p:strVal val="#ppt_x"/>
                                          </p:val>
                                        </p:tav>
                                        <p:tav tm="100000">
                                          <p:val>
                                            <p:strVal val="#ppt_x"/>
                                          </p:val>
                                        </p:tav>
                                      </p:tavLst>
                                    </p:anim>
                                    <p:anim calcmode="lin" valueType="num">
                                      <p:cBhvr>
                                        <p:cTn id="78" dur="1000" fill="hold"/>
                                        <p:tgtEl>
                                          <p:spTgt spid="5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1000"/>
                                        <p:tgtEl>
                                          <p:spTgt spid="84"/>
                                        </p:tgtEl>
                                      </p:cBhvr>
                                    </p:animEffect>
                                    <p:anim calcmode="lin" valueType="num">
                                      <p:cBhvr>
                                        <p:cTn id="87" dur="1000" fill="hold"/>
                                        <p:tgtEl>
                                          <p:spTgt spid="84"/>
                                        </p:tgtEl>
                                        <p:attrNameLst>
                                          <p:attrName>ppt_x</p:attrName>
                                        </p:attrNameLst>
                                      </p:cBhvr>
                                      <p:tavLst>
                                        <p:tav tm="0">
                                          <p:val>
                                            <p:strVal val="#ppt_x"/>
                                          </p:val>
                                        </p:tav>
                                        <p:tav tm="100000">
                                          <p:val>
                                            <p:strVal val="#ppt_x"/>
                                          </p:val>
                                        </p:tav>
                                      </p:tavLst>
                                    </p:anim>
                                    <p:anim calcmode="lin" valueType="num">
                                      <p:cBhvr>
                                        <p:cTn id="88" dur="1000" fill="hold"/>
                                        <p:tgtEl>
                                          <p:spTgt spid="8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1000"/>
                                        <p:tgtEl>
                                          <p:spTgt spid="82"/>
                                        </p:tgtEl>
                                      </p:cBhvr>
                                    </p:animEffect>
                                    <p:anim calcmode="lin" valueType="num">
                                      <p:cBhvr>
                                        <p:cTn id="92" dur="1000" fill="hold"/>
                                        <p:tgtEl>
                                          <p:spTgt spid="82"/>
                                        </p:tgtEl>
                                        <p:attrNameLst>
                                          <p:attrName>ppt_x</p:attrName>
                                        </p:attrNameLst>
                                      </p:cBhvr>
                                      <p:tavLst>
                                        <p:tav tm="0">
                                          <p:val>
                                            <p:strVal val="#ppt_x"/>
                                          </p:val>
                                        </p:tav>
                                        <p:tav tm="100000">
                                          <p:val>
                                            <p:strVal val="#ppt_x"/>
                                          </p:val>
                                        </p:tav>
                                      </p:tavLst>
                                    </p:anim>
                                    <p:anim calcmode="lin" valueType="num">
                                      <p:cBhvr>
                                        <p:cTn id="93" dur="1000" fill="hold"/>
                                        <p:tgtEl>
                                          <p:spTgt spid="8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1000"/>
                                        <p:tgtEl>
                                          <p:spTgt spid="38"/>
                                        </p:tgtEl>
                                      </p:cBhvr>
                                    </p:animEffect>
                                    <p:anim calcmode="lin" valueType="num">
                                      <p:cBhvr>
                                        <p:cTn id="97" dur="1000" fill="hold"/>
                                        <p:tgtEl>
                                          <p:spTgt spid="38"/>
                                        </p:tgtEl>
                                        <p:attrNameLst>
                                          <p:attrName>ppt_x</p:attrName>
                                        </p:attrNameLst>
                                      </p:cBhvr>
                                      <p:tavLst>
                                        <p:tav tm="0">
                                          <p:val>
                                            <p:strVal val="#ppt_x"/>
                                          </p:val>
                                        </p:tav>
                                        <p:tav tm="100000">
                                          <p:val>
                                            <p:strVal val="#ppt_x"/>
                                          </p:val>
                                        </p:tav>
                                      </p:tavLst>
                                    </p:anim>
                                    <p:anim calcmode="lin" valueType="num">
                                      <p:cBhvr>
                                        <p:cTn id="98" dur="1000" fill="hold"/>
                                        <p:tgtEl>
                                          <p:spTgt spid="3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animEffect transition="in" filter="fade">
                                      <p:cBhvr>
                                        <p:cTn id="101" dur="1000"/>
                                        <p:tgtEl>
                                          <p:spTgt spid="86"/>
                                        </p:tgtEl>
                                      </p:cBhvr>
                                    </p:animEffect>
                                    <p:anim calcmode="lin" valueType="num">
                                      <p:cBhvr>
                                        <p:cTn id="102" dur="1000" fill="hold"/>
                                        <p:tgtEl>
                                          <p:spTgt spid="86"/>
                                        </p:tgtEl>
                                        <p:attrNameLst>
                                          <p:attrName>ppt_x</p:attrName>
                                        </p:attrNameLst>
                                      </p:cBhvr>
                                      <p:tavLst>
                                        <p:tav tm="0">
                                          <p:val>
                                            <p:strVal val="#ppt_x"/>
                                          </p:val>
                                        </p:tav>
                                        <p:tav tm="100000">
                                          <p:val>
                                            <p:strVal val="#ppt_x"/>
                                          </p:val>
                                        </p:tav>
                                      </p:tavLst>
                                    </p:anim>
                                    <p:anim calcmode="lin" valueType="num">
                                      <p:cBhvr>
                                        <p:cTn id="103" dur="1000" fill="hold"/>
                                        <p:tgtEl>
                                          <p:spTgt spid="8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1000"/>
                                        <p:tgtEl>
                                          <p:spTgt spid="48"/>
                                        </p:tgtEl>
                                      </p:cBhvr>
                                    </p:animEffect>
                                    <p:anim calcmode="lin" valueType="num">
                                      <p:cBhvr>
                                        <p:cTn id="107" dur="1000" fill="hold"/>
                                        <p:tgtEl>
                                          <p:spTgt spid="48"/>
                                        </p:tgtEl>
                                        <p:attrNameLst>
                                          <p:attrName>ppt_x</p:attrName>
                                        </p:attrNameLst>
                                      </p:cBhvr>
                                      <p:tavLst>
                                        <p:tav tm="0">
                                          <p:val>
                                            <p:strVal val="#ppt_x"/>
                                          </p:val>
                                        </p:tav>
                                        <p:tav tm="100000">
                                          <p:val>
                                            <p:strVal val="#ppt_x"/>
                                          </p:val>
                                        </p:tav>
                                      </p:tavLst>
                                    </p:anim>
                                    <p:anim calcmode="lin" valueType="num">
                                      <p:cBhvr>
                                        <p:cTn id="10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1000"/>
                                        <p:tgtEl>
                                          <p:spTgt spid="55"/>
                                        </p:tgtEl>
                                      </p:cBhvr>
                                    </p:animEffect>
                                    <p:anim calcmode="lin" valueType="num">
                                      <p:cBhvr>
                                        <p:cTn id="114" dur="1000" fill="hold"/>
                                        <p:tgtEl>
                                          <p:spTgt spid="55"/>
                                        </p:tgtEl>
                                        <p:attrNameLst>
                                          <p:attrName>ppt_x</p:attrName>
                                        </p:attrNameLst>
                                      </p:cBhvr>
                                      <p:tavLst>
                                        <p:tav tm="0">
                                          <p:val>
                                            <p:strVal val="#ppt_x"/>
                                          </p:val>
                                        </p:tav>
                                        <p:tav tm="100000">
                                          <p:val>
                                            <p:strVal val="#ppt_x"/>
                                          </p:val>
                                        </p:tav>
                                      </p:tavLst>
                                    </p:anim>
                                    <p:anim calcmode="lin" valueType="num">
                                      <p:cBhvr>
                                        <p:cTn id="115" dur="1000" fill="hold"/>
                                        <p:tgtEl>
                                          <p:spTgt spid="55"/>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1000"/>
                                        <p:tgtEl>
                                          <p:spTgt spid="69"/>
                                        </p:tgtEl>
                                      </p:cBhvr>
                                    </p:animEffect>
                                    <p:anim calcmode="lin" valueType="num">
                                      <p:cBhvr>
                                        <p:cTn id="119" dur="1000" fill="hold"/>
                                        <p:tgtEl>
                                          <p:spTgt spid="69"/>
                                        </p:tgtEl>
                                        <p:attrNameLst>
                                          <p:attrName>ppt_x</p:attrName>
                                        </p:attrNameLst>
                                      </p:cBhvr>
                                      <p:tavLst>
                                        <p:tav tm="0">
                                          <p:val>
                                            <p:strVal val="#ppt_x"/>
                                          </p:val>
                                        </p:tav>
                                        <p:tav tm="100000">
                                          <p:val>
                                            <p:strVal val="#ppt_x"/>
                                          </p:val>
                                        </p:tav>
                                      </p:tavLst>
                                    </p:anim>
                                    <p:anim calcmode="lin" valueType="num">
                                      <p:cBhvr>
                                        <p:cTn id="120" dur="1000" fill="hold"/>
                                        <p:tgtEl>
                                          <p:spTgt spid="69"/>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1000"/>
                                        <p:tgtEl>
                                          <p:spTgt spid="60"/>
                                        </p:tgtEl>
                                      </p:cBhvr>
                                    </p:animEffect>
                                    <p:anim calcmode="lin" valueType="num">
                                      <p:cBhvr>
                                        <p:cTn id="129" dur="1000" fill="hold"/>
                                        <p:tgtEl>
                                          <p:spTgt spid="60"/>
                                        </p:tgtEl>
                                        <p:attrNameLst>
                                          <p:attrName>ppt_x</p:attrName>
                                        </p:attrNameLst>
                                      </p:cBhvr>
                                      <p:tavLst>
                                        <p:tav tm="0">
                                          <p:val>
                                            <p:strVal val="#ppt_x"/>
                                          </p:val>
                                        </p:tav>
                                        <p:tav tm="100000">
                                          <p:val>
                                            <p:strVal val="#ppt_x"/>
                                          </p:val>
                                        </p:tav>
                                      </p:tavLst>
                                    </p:anim>
                                    <p:anim calcmode="lin" valueType="num">
                                      <p:cBhvr>
                                        <p:cTn id="130" dur="1000" fill="hold"/>
                                        <p:tgtEl>
                                          <p:spTgt spid="6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Effect transition="in" filter="fade">
                                      <p:cBhvr>
                                        <p:cTn id="133" dur="1000"/>
                                        <p:tgtEl>
                                          <p:spTgt spid="90"/>
                                        </p:tgtEl>
                                      </p:cBhvr>
                                    </p:animEffect>
                                    <p:anim calcmode="lin" valueType="num">
                                      <p:cBhvr>
                                        <p:cTn id="134" dur="1000" fill="hold"/>
                                        <p:tgtEl>
                                          <p:spTgt spid="90"/>
                                        </p:tgtEl>
                                        <p:attrNameLst>
                                          <p:attrName>ppt_x</p:attrName>
                                        </p:attrNameLst>
                                      </p:cBhvr>
                                      <p:tavLst>
                                        <p:tav tm="0">
                                          <p:val>
                                            <p:strVal val="#ppt_x"/>
                                          </p:val>
                                        </p:tav>
                                        <p:tav tm="100000">
                                          <p:val>
                                            <p:strVal val="#ppt_x"/>
                                          </p:val>
                                        </p:tav>
                                      </p:tavLst>
                                    </p:anim>
                                    <p:anim calcmode="lin" valueType="num">
                                      <p:cBhvr>
                                        <p:cTn id="13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9" grpId="0"/>
      <p:bldP spid="60" grpId="0"/>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Site provisioning – schema design</a:t>
            </a:r>
            <a:endParaRPr lang="en-GB" dirty="0"/>
          </a:p>
        </p:txBody>
      </p:sp>
      <p:sp>
        <p:nvSpPr>
          <p:cNvPr id="3" name="Text Placeholder 2"/>
          <p:cNvSpPr>
            <a:spLocks noGrp="1"/>
          </p:cNvSpPr>
          <p:nvPr>
            <p:ph type="body" sz="quarter" idx="10"/>
          </p:nvPr>
        </p:nvSpPr>
        <p:spPr/>
        <p:txBody>
          <a:bodyPr/>
          <a:lstStyle/>
          <a:p>
            <a:r>
              <a:rPr lang="fi-FI" sz="3600" dirty="0" smtClean="0"/>
              <a:t>New repository </a:t>
            </a:r>
            <a:r>
              <a:rPr lang="fi-FI" sz="3600" dirty="0"/>
              <a:t>at </a:t>
            </a:r>
            <a:r>
              <a:rPr lang="fi-FI" sz="3600" dirty="0">
                <a:hlinkClick r:id="rId2"/>
              </a:rPr>
              <a:t>https://</a:t>
            </a:r>
            <a:r>
              <a:rPr lang="fi-FI" sz="3600" dirty="0" smtClean="0">
                <a:hlinkClick r:id="rId2"/>
              </a:rPr>
              <a:t>github.com/OfficeDev/PnP-Provisioning-Schema</a:t>
            </a:r>
            <a:r>
              <a:rPr lang="fi-FI" sz="3600" dirty="0" smtClean="0"/>
              <a:t> </a:t>
            </a:r>
          </a:p>
          <a:p>
            <a:r>
              <a:rPr lang="fi-FI" sz="3600" dirty="0" smtClean="0"/>
              <a:t>Objective is to standardize provisioning schema, so that re</a:t>
            </a:r>
          </a:p>
          <a:p>
            <a:r>
              <a:rPr lang="fi-FI" sz="3600" dirty="0" smtClean="0"/>
              <a:t>Site provisioning framework will have adapter model for this standardized xml</a:t>
            </a:r>
          </a:p>
          <a:p>
            <a:pPr lvl="1"/>
            <a:r>
              <a:rPr lang="fi-FI" sz="2000" dirty="0" smtClean="0"/>
              <a:t>Currently 95% there, but small adjsutments to be still applied either on the engine and schema side to fully align the efforts</a:t>
            </a:r>
            <a:endParaRPr lang="en-GB" sz="2000" dirty="0"/>
          </a:p>
        </p:txBody>
      </p:sp>
    </p:spTree>
    <p:extLst>
      <p:ext uri="{BB962C8B-B14F-4D97-AF65-F5344CB8AC3E}">
        <p14:creationId xmlns:p14="http://schemas.microsoft.com/office/powerpoint/2010/main" val="279273697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6807963" cy="4371110"/>
          </a:xfrm>
        </p:spPr>
        <p:txBody>
          <a:bodyPr/>
          <a:lstStyle/>
          <a:p>
            <a:r>
              <a:rPr lang="fi-FI" sz="2800" dirty="0" smtClean="0"/>
              <a:t>Constant updates based on MSDN articles</a:t>
            </a:r>
          </a:p>
          <a:p>
            <a:r>
              <a:rPr lang="fi-FI" sz="2800" dirty="0" smtClean="0"/>
              <a:t>New recipes articles gradually being added</a:t>
            </a:r>
          </a:p>
          <a:p>
            <a:pPr lvl="1"/>
            <a:r>
              <a:rPr lang="fi-FI" sz="1600" dirty="0" smtClean="0"/>
              <a:t>Articles as transformation recipes based on the PnP samples and guidance</a:t>
            </a:r>
          </a:p>
          <a:p>
            <a:pPr lvl="1"/>
            <a:r>
              <a:rPr lang="fi-FI" sz="1600" dirty="0" smtClean="0"/>
              <a:t>Authored based on the PnP team input by Todd Baginski</a:t>
            </a:r>
            <a:endParaRPr lang="fi-FI" sz="1600" dirty="0" smtClean="0"/>
          </a:p>
          <a:p>
            <a:endParaRPr lang="fi-FI" sz="2800" dirty="0" smtClean="0"/>
          </a:p>
          <a:p>
            <a:endParaRPr lang="fi-FI" sz="2800" dirty="0"/>
          </a:p>
          <a:p>
            <a:r>
              <a:rPr lang="fi-FI" sz="2800" dirty="0" smtClean="0"/>
              <a:t>Guidance </a:t>
            </a:r>
            <a:r>
              <a:rPr lang="fi-FI" sz="2800" dirty="0" smtClean="0"/>
              <a:t>– </a:t>
            </a:r>
            <a:r>
              <a:rPr lang="fi-FI" sz="2800" dirty="0" smtClean="0">
                <a:hlinkClick r:id="rId2"/>
              </a:rPr>
              <a:t>http://aka.ms/OfficeDevPnPGuidance</a:t>
            </a:r>
            <a:endParaRPr lang="fi-FI" sz="2800" dirty="0" smtClean="0"/>
          </a:p>
          <a:p>
            <a:r>
              <a:rPr lang="fi-FI" sz="2800" dirty="0" smtClean="0"/>
              <a:t>MSDN– </a:t>
            </a:r>
            <a:r>
              <a:rPr lang="fi-FI" sz="2800" dirty="0">
                <a:hlinkClick r:id="rId3"/>
              </a:rPr>
              <a:t>http://</a:t>
            </a:r>
            <a:r>
              <a:rPr lang="fi-FI" sz="2800" dirty="0" smtClean="0">
                <a:hlinkClick r:id="rId3"/>
              </a:rPr>
              <a:t>aka.ms/OfficeDevPnPMSDN</a:t>
            </a:r>
            <a:r>
              <a:rPr lang="fi-FI" sz="2800" dirty="0" smtClean="0"/>
              <a:t> </a:t>
            </a:r>
            <a:endParaRPr lang="en-US" sz="900" dirty="0"/>
          </a:p>
          <a:p>
            <a:endParaRPr lang="en-US" sz="1400" dirty="0"/>
          </a:p>
        </p:txBody>
      </p:sp>
      <p:pic>
        <p:nvPicPr>
          <p:cNvPr id="4" name="Picture 3"/>
          <p:cNvPicPr>
            <a:picLocks noChangeAspect="1"/>
          </p:cNvPicPr>
          <p:nvPr/>
        </p:nvPicPr>
        <p:blipFill>
          <a:blip r:embed="rId4"/>
          <a:stretch>
            <a:fillRect/>
          </a:stretch>
        </p:blipFill>
        <p:spPr>
          <a:xfrm>
            <a:off x="7327075" y="1253030"/>
            <a:ext cx="4495950" cy="2411682"/>
          </a:xfrm>
          <a:prstGeom prst="rect">
            <a:avLst/>
          </a:prstGeom>
          <a:ln>
            <a:solidFill>
              <a:schemeClr val="bg1">
                <a:lumMod val="85000"/>
              </a:schemeClr>
            </a:solidFill>
          </a:ln>
        </p:spPr>
      </p:pic>
      <p:pic>
        <p:nvPicPr>
          <p:cNvPr id="5" name="Picture 4"/>
          <p:cNvPicPr>
            <a:picLocks noChangeAspect="1"/>
          </p:cNvPicPr>
          <p:nvPr/>
        </p:nvPicPr>
        <p:blipFill>
          <a:blip r:embed="rId5"/>
          <a:stretch>
            <a:fillRect/>
          </a:stretch>
        </p:blipFill>
        <p:spPr>
          <a:xfrm>
            <a:off x="7918394" y="3469944"/>
            <a:ext cx="3313311" cy="2348965"/>
          </a:xfrm>
          <a:prstGeom prst="rect">
            <a:avLst/>
          </a:prstGeom>
          <a:ln>
            <a:solidFill>
              <a:schemeClr val="bg1">
                <a:lumMod val="85000"/>
              </a:schemeClr>
            </a:solidFill>
          </a:ln>
        </p:spPr>
      </p:pic>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t>
            </a:r>
            <a:r>
              <a:rPr lang="en-US" dirty="0" smtClean="0">
                <a:solidFill>
                  <a:schemeClr val="bg1"/>
                </a:solidFill>
              </a:rPr>
              <a:t>May release </a:t>
            </a:r>
            <a:r>
              <a:rPr lang="en-US" dirty="0" smtClean="0">
                <a:solidFill>
                  <a:schemeClr val="bg1"/>
                </a:solidFill>
              </a:rPr>
              <a:t>plan</a:t>
            </a:r>
            <a:endParaRPr lang="en-US" dirty="0">
              <a:solidFill>
                <a:schemeClr val="bg1"/>
              </a:solidFill>
            </a:endParaRPr>
          </a:p>
        </p:txBody>
      </p:sp>
      <p:sp>
        <p:nvSpPr>
          <p:cNvPr id="3" name="TextBox 2"/>
          <p:cNvSpPr txBox="1"/>
          <p:nvPr/>
        </p:nvSpPr>
        <p:spPr>
          <a:xfrm>
            <a:off x="519112" y="1205098"/>
            <a:ext cx="5436520" cy="54784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engine v1.0</a:t>
            </a: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solutions</a:t>
            </a:r>
          </a:p>
          <a:p>
            <a:pPr marL="800082" lvl="1" indent="-342900">
              <a:buFont typeface="Arial" panose="020B0604020202020204" pitchFamily="34" charset="0"/>
              <a:buChar char="•"/>
            </a:pPr>
            <a:r>
              <a:rPr lang="en-US" sz="2000" spc="-70" dirty="0" smtClean="0">
                <a:solidFill>
                  <a:schemeClr val="bg1"/>
                </a:solidFill>
                <a:latin typeface="+mj-lt"/>
              </a:rPr>
              <a:t>Hybrid LOB system connectivity from cloud to on-premises</a:t>
            </a:r>
          </a:p>
          <a:p>
            <a:pPr marL="800082" lvl="1" indent="-342900">
              <a:buFont typeface="Arial" panose="020B0604020202020204" pitchFamily="34" charset="0"/>
              <a:buChar char="•"/>
            </a:pPr>
            <a:r>
              <a:rPr lang="en-US" sz="2000" spc="-70" dirty="0" smtClean="0">
                <a:solidFill>
                  <a:schemeClr val="bg1"/>
                </a:solidFill>
                <a:latin typeface="+mj-lt"/>
              </a:rPr>
              <a:t>Contributions from the field</a:t>
            </a:r>
            <a:endParaRPr lang="en-US" sz="20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p>
          <a:p>
            <a:pPr marL="800082" lvl="1" indent="-342900">
              <a:buFont typeface="Arial" panose="020B0604020202020204" pitchFamily="34" charset="0"/>
              <a:buChar char="•"/>
            </a:pPr>
            <a:r>
              <a:rPr lang="en-US" sz="2000" spc="-70" dirty="0" smtClean="0">
                <a:solidFill>
                  <a:schemeClr val="bg1"/>
                </a:solidFill>
                <a:latin typeface="+mj-lt"/>
              </a:rPr>
              <a:t>JDP process 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solidFill>
                  <a:schemeClr val="bg1"/>
                </a:solidFill>
                <a:latin typeface="+mj-lt"/>
              </a:rPr>
              <a:t>Paolo </a:t>
            </a:r>
            <a:r>
              <a:rPr lang="en-US" sz="2800" spc="-70" dirty="0" smtClean="0">
                <a:solidFill>
                  <a:schemeClr val="bg1"/>
                </a:solidFill>
              </a:rPr>
              <a:t>– </a:t>
            </a:r>
            <a:r>
              <a:rPr lang="en-US" sz="2800" spc="-70" dirty="0" smtClean="0">
                <a:solidFill>
                  <a:schemeClr val="bg1"/>
                </a:solidFill>
                <a:latin typeface="+mj-lt"/>
              </a:rPr>
              <a:t>Site provisioning </a:t>
            </a:r>
            <a:r>
              <a:rPr lang="en-US" sz="2800" spc="-70" dirty="0" smtClean="0">
                <a:solidFill>
                  <a:schemeClr val="bg1"/>
                </a:solidFill>
                <a:latin typeface="+mj-lt"/>
              </a:rPr>
              <a:t>framework</a:t>
            </a:r>
            <a:endParaRPr lang="en-US" sz="28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How the core works?</a:t>
            </a:r>
            <a:endParaRPr lang="en-US" sz="2400" spc="-70" dirty="0">
              <a:solidFill>
                <a:schemeClr val="bg1"/>
              </a:solidFill>
              <a:latin typeface="+mj-lt"/>
            </a:endParaRPr>
          </a:p>
          <a:p>
            <a:pPr marL="342900" indent="-342900">
              <a:buFont typeface="Arial" panose="020B0604020202020204" pitchFamily="34" charset="0"/>
              <a:buChar char="•"/>
            </a:pPr>
            <a:r>
              <a:rPr lang="en-US" sz="2800" spc="-70" dirty="0" smtClean="0">
                <a:solidFill>
                  <a:schemeClr val="bg1"/>
                </a:solidFill>
                <a:latin typeface="+mj-lt"/>
              </a:rPr>
              <a:t>Scot</a:t>
            </a:r>
            <a:r>
              <a:rPr lang="en-US" sz="2800" spc="-70" dirty="0" smtClean="0">
                <a:solidFill>
                  <a:schemeClr val="bg1"/>
                </a:solidFill>
                <a:latin typeface="+mj-lt"/>
              </a:rPr>
              <a:t> </a:t>
            </a:r>
            <a:r>
              <a:rPr lang="en-US" sz="2800" spc="-70" dirty="0" smtClean="0">
                <a:solidFill>
                  <a:schemeClr val="bg1"/>
                </a:solidFill>
                <a:latin typeface="+mj-lt"/>
              </a:rPr>
              <a:t>– </a:t>
            </a:r>
            <a:r>
              <a:rPr lang="en-US" sz="2800" spc="-70" dirty="0" smtClean="0">
                <a:solidFill>
                  <a:schemeClr val="bg1"/>
                </a:solidFill>
                <a:latin typeface="+mj-lt"/>
              </a:rPr>
              <a:t>CDN manager</a:t>
            </a:r>
            <a:endParaRPr lang="en-US" sz="28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What </a:t>
            </a:r>
            <a:r>
              <a:rPr lang="en-US" sz="2400" spc="-70" dirty="0" smtClean="0">
                <a:solidFill>
                  <a:schemeClr val="bg1"/>
                </a:solidFill>
                <a:latin typeface="+mj-lt"/>
              </a:rPr>
              <a:t>is it and </a:t>
            </a:r>
            <a:r>
              <a:rPr lang="en-US" sz="2400" spc="-70" dirty="0" smtClean="0">
                <a:solidFill>
                  <a:schemeClr val="bg1"/>
                </a:solidFill>
                <a:latin typeface="+mj-lt"/>
              </a:rPr>
              <a:t>how it works</a:t>
            </a:r>
          </a:p>
          <a:p>
            <a:pPr marL="342900" indent="-342900">
              <a:buFont typeface="Arial" panose="020B0604020202020204" pitchFamily="34" charset="0"/>
              <a:buChar char="•"/>
            </a:pPr>
            <a:r>
              <a:rPr lang="en-US" sz="2800" spc="-70" dirty="0" smtClean="0">
                <a:solidFill>
                  <a:schemeClr val="bg1"/>
                </a:solidFill>
                <a:latin typeface="+mj-lt"/>
              </a:rPr>
              <a:t>(optional if time permits)</a:t>
            </a:r>
          </a:p>
          <a:p>
            <a:pPr marL="800082" lvl="1" indent="-342900">
              <a:buFont typeface="Arial" panose="020B0604020202020204" pitchFamily="34" charset="0"/>
              <a:buChar char="•"/>
            </a:pPr>
            <a:r>
              <a:rPr lang="en-US" sz="2400" spc="-70" dirty="0" smtClean="0">
                <a:solidFill>
                  <a:schemeClr val="bg1"/>
                </a:solidFill>
                <a:latin typeface="+mj-lt"/>
              </a:rPr>
              <a:t>Brian – UI for upcoming full configurable provisioning demo</a:t>
            </a:r>
            <a:endParaRPr lang="en-US" sz="24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9" name="Picture 8"/>
          <p:cNvPicPr>
            <a:picLocks noChangeAspect="1"/>
          </p:cNvPicPr>
          <p:nvPr/>
        </p:nvPicPr>
        <p:blipFill>
          <a:blip r:embed="rId4"/>
          <a:stretch>
            <a:fillRect/>
          </a:stretch>
        </p:blipFill>
        <p:spPr>
          <a:xfrm>
            <a:off x="758090" y="2204425"/>
            <a:ext cx="4815029" cy="13585700"/>
          </a:xfrm>
          <a:prstGeom prst="rect">
            <a:avLst/>
          </a:prstGeom>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922" y="3581303"/>
            <a:ext cx="5438117" cy="3272566"/>
          </a:xfrm>
          <a:prstGeom prst="rect">
            <a:avLst/>
          </a:prstGeom>
          <a:noFill/>
        </p:spPr>
        <p:txBody>
          <a:bodyPr wrap="square" lIns="179042" tIns="143236" rIns="179042" bIns="143236" rtlCol="0">
            <a:spAutoFit/>
          </a:bodyPr>
          <a:lstStyle/>
          <a:p>
            <a:pPr defTabSz="913013">
              <a:lnSpc>
                <a:spcPct val="90000"/>
              </a:lnSpc>
              <a:spcAft>
                <a:spcPts val="588"/>
              </a:spcAft>
            </a:pPr>
            <a:r>
              <a:rPr lang="en-US" sz="4312" u="sng" dirty="0">
                <a:gradFill>
                  <a:gsLst>
                    <a:gs pos="2917">
                      <a:srgbClr val="FFFFFF"/>
                    </a:gs>
                    <a:gs pos="30000">
                      <a:srgbClr val="FFFFFF"/>
                    </a:gs>
                  </a:gsLst>
                  <a:lin ang="5400000" scaled="0"/>
                </a:gradFill>
                <a:latin typeface="Segoe UI Light"/>
              </a:rPr>
              <a:t>aka.ms/</a:t>
            </a:r>
            <a:r>
              <a:rPr lang="en-US" sz="4312" u="sng" dirty="0" err="1">
                <a:gradFill>
                  <a:gsLst>
                    <a:gs pos="2917">
                      <a:srgbClr val="FFFFFF"/>
                    </a:gs>
                    <a:gs pos="30000">
                      <a:srgbClr val="FFFFFF"/>
                    </a:gs>
                  </a:gsLst>
                  <a:lin ang="5400000" scaled="0"/>
                </a:gradFill>
                <a:latin typeface="Segoe UI Light"/>
              </a:rPr>
              <a:t>OfficeDevPnP</a:t>
            </a:r>
            <a:endParaRPr lang="en-US" sz="4312" u="sng" dirty="0">
              <a:gradFill>
                <a:gsLst>
                  <a:gs pos="2917">
                    <a:srgbClr val="FFFFFF"/>
                  </a:gs>
                  <a:gs pos="30000">
                    <a:srgbClr val="FFFFFF"/>
                  </a:gs>
                </a:gsLst>
                <a:lin ang="5400000" scaled="0"/>
              </a:gradFill>
              <a:latin typeface="Segoe UI Light"/>
            </a:endParaRPr>
          </a:p>
          <a:p>
            <a:pPr defTabSz="913013">
              <a:lnSpc>
                <a:spcPct val="90000"/>
              </a:lnSpc>
              <a:spcAft>
                <a:spcPts val="588"/>
              </a:spcAft>
            </a:pPr>
            <a:endParaRPr lang="en-US" sz="3528"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OfficeDevPnPYammer</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OfficeDevPnPMSDN</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OfficeDevPnPVideos</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OfficeDevPnPTraining</a:t>
            </a:r>
            <a:endParaRPr lang="en-US" sz="392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2450" y="-154378"/>
            <a:ext cx="5641238" cy="2294461"/>
            <a:chOff x="477350" y="330556"/>
            <a:chExt cx="5758172" cy="234202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49535" cy="861704"/>
            </a:xfrm>
            <a:prstGeom prst="rect">
              <a:avLst/>
            </a:prstGeom>
            <a:noFill/>
          </p:spPr>
          <p:txBody>
            <a:bodyPr wrap="none" lIns="0" tIns="0" rIns="0" bIns="0" rtlCol="0">
              <a:spAutoFit/>
            </a:bodyPr>
            <a:lstStyle/>
            <a:p>
              <a:r>
                <a:rPr lang="en-US" sz="2743" dirty="0">
                  <a:solidFill>
                    <a:srgbClr val="FFFFFF"/>
                  </a:solidFill>
                  <a:latin typeface="Segoe UI Light"/>
                </a:rPr>
                <a:t>Developer</a:t>
              </a:r>
            </a:p>
            <a:p>
              <a:r>
                <a:rPr lang="en-US" sz="2743" dirty="0">
                  <a:solidFill>
                    <a:srgbClr val="FFFFFF"/>
                  </a:solidFill>
                  <a:latin typeface="Segoe UI Light"/>
                </a:rPr>
                <a:t>Patterns &amp; Practices</a:t>
              </a:r>
            </a:p>
          </p:txBody>
        </p:sp>
      </p:grpSp>
      <p:pic>
        <p:nvPicPr>
          <p:cNvPr id="3" name="Picture 2"/>
          <p:cNvPicPr>
            <a:picLocks noChangeAspect="1"/>
          </p:cNvPicPr>
          <p:nvPr/>
        </p:nvPicPr>
        <p:blipFill>
          <a:blip r:embed="rId4"/>
          <a:stretch>
            <a:fillRect/>
          </a:stretch>
        </p:blipFill>
        <p:spPr>
          <a:xfrm>
            <a:off x="5559292" y="1380"/>
            <a:ext cx="6629533" cy="18705360"/>
          </a:xfrm>
          <a:prstGeom prst="rect">
            <a:avLst/>
          </a:prstGeom>
        </p:spPr>
      </p:pic>
    </p:spTree>
    <p:extLst>
      <p:ext uri="{BB962C8B-B14F-4D97-AF65-F5344CB8AC3E}">
        <p14:creationId xmlns:p14="http://schemas.microsoft.com/office/powerpoint/2010/main" val="15202658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model</a:t>
            </a:r>
            <a:endParaRPr lang="en-GB" dirty="0"/>
          </a:p>
        </p:txBody>
      </p:sp>
      <p:sp>
        <p:nvSpPr>
          <p:cNvPr id="4" name="Rectangle 3"/>
          <p:cNvSpPr/>
          <p:nvPr/>
        </p:nvSpPr>
        <p:spPr bwMode="auto">
          <a:xfrm>
            <a:off x="4079276" y="2664950"/>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1970405"/>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505829"/>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664950"/>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505829"/>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Reusable samples and solutions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1970405"/>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451667"/>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394204"/>
            <a:ext cx="973593" cy="4681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2859556"/>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51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444 times </a:t>
            </a:r>
            <a:r>
              <a:rPr lang="en-US" sz="2400" dirty="0" smtClean="0"/>
              <a:t>(360, 282</a:t>
            </a:r>
            <a:r>
              <a:rPr lang="en-US" sz="2400" dirty="0" smtClean="0"/>
              <a:t>, 227, 190, 135)</a:t>
            </a:r>
          </a:p>
          <a:p>
            <a:r>
              <a:rPr lang="en-US" sz="3200" dirty="0" smtClean="0"/>
              <a:t>479 merged </a:t>
            </a:r>
            <a:r>
              <a:rPr lang="en-US" sz="3200" dirty="0" smtClean="0"/>
              <a:t>pull </a:t>
            </a:r>
            <a:r>
              <a:rPr lang="en-US" sz="3200" dirty="0"/>
              <a:t>requests </a:t>
            </a:r>
            <a:r>
              <a:rPr lang="en-US" sz="2400" dirty="0" smtClean="0"/>
              <a:t>(384, 329</a:t>
            </a:r>
            <a:r>
              <a:rPr lang="en-US" sz="2400" dirty="0" smtClean="0"/>
              <a:t>, 280, 236, 189) </a:t>
            </a:r>
          </a:p>
          <a:p>
            <a:r>
              <a:rPr lang="en-US" sz="3200" dirty="0" smtClean="0"/>
              <a:t>122 </a:t>
            </a:r>
            <a:r>
              <a:rPr lang="en-US" sz="3200" dirty="0" smtClean="0"/>
              <a:t>closed </a:t>
            </a:r>
            <a:r>
              <a:rPr lang="en-US" sz="3200" dirty="0"/>
              <a:t>issues </a:t>
            </a:r>
            <a:r>
              <a:rPr lang="en-US" sz="2400" dirty="0" smtClean="0"/>
              <a:t>(101, 73</a:t>
            </a:r>
            <a:r>
              <a:rPr lang="en-US" sz="2400" dirty="0" smtClean="0"/>
              <a:t>, 67, 58, 43) </a:t>
            </a:r>
          </a:p>
          <a:p>
            <a:r>
              <a:rPr lang="en-US" sz="3200" dirty="0" smtClean="0"/>
              <a:t>More than </a:t>
            </a:r>
            <a:r>
              <a:rPr lang="en-US" sz="3200" dirty="0" smtClean="0"/>
              <a:t>4100 </a:t>
            </a:r>
            <a:r>
              <a:rPr lang="en-US" sz="2400" dirty="0" smtClean="0"/>
              <a:t>(4100, 3776</a:t>
            </a:r>
            <a:r>
              <a:rPr lang="en-US" sz="2400" dirty="0" smtClean="0"/>
              <a:t>, 2566, 3050, 2160) </a:t>
            </a:r>
            <a:r>
              <a:rPr lang="en-US" sz="3200" dirty="0" smtClean="0"/>
              <a:t>unique visitors during last 2 weeks</a:t>
            </a:r>
          </a:p>
          <a:p>
            <a:r>
              <a:rPr lang="en-US" sz="3200" dirty="0" smtClean="0"/>
              <a:t>Nuget package </a:t>
            </a:r>
            <a:r>
              <a:rPr lang="en-US" sz="3200" dirty="0" smtClean="0"/>
              <a:t>5440 downloads </a:t>
            </a:r>
            <a:r>
              <a:rPr lang="en-US" sz="2400" dirty="0" smtClean="0"/>
              <a:t>(4711, 4450</a:t>
            </a:r>
            <a:r>
              <a:rPr lang="en-US" sz="2400" dirty="0" smtClean="0"/>
              <a:t>, 4030, 3800)</a:t>
            </a:r>
          </a:p>
          <a:p>
            <a:r>
              <a:rPr lang="en-US" sz="3200" dirty="0" smtClean="0"/>
              <a:t>Yammer group has </a:t>
            </a:r>
            <a:r>
              <a:rPr lang="en-US" sz="3200" dirty="0" smtClean="0"/>
              <a:t>2251 members </a:t>
            </a:r>
            <a:r>
              <a:rPr lang="en-US" sz="2400" dirty="0" smtClean="0"/>
              <a:t>(2013, 1739</a:t>
            </a:r>
            <a:r>
              <a:rPr lang="en-US" sz="2400" dirty="0" smtClean="0"/>
              <a:t>, 1525, 1419, 757)</a:t>
            </a:r>
          </a:p>
          <a:p>
            <a:pPr lvl="1"/>
            <a:r>
              <a:rPr lang="en-US" sz="1800" dirty="0" smtClean="0"/>
              <a:t>aka.ms/</a:t>
            </a:r>
            <a:r>
              <a:rPr lang="en-US" sz="1800" dirty="0" err="1" smtClean="0"/>
              <a:t>OfficeDevPnPYammer</a:t>
            </a:r>
            <a:endParaRPr lang="en-US" sz="1800" dirty="0"/>
          </a:p>
          <a:p>
            <a:r>
              <a:rPr lang="en-US" sz="3200" dirty="0" smtClean="0"/>
              <a:t>Facebook page has </a:t>
            </a:r>
            <a:r>
              <a:rPr lang="en-US" sz="3200" dirty="0" smtClean="0"/>
              <a:t>175 likes </a:t>
            </a:r>
            <a:r>
              <a:rPr lang="en-US" sz="2400" dirty="0" smtClean="0"/>
              <a:t>(135, 121)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April Release</a:t>
            </a:r>
            <a:endParaRPr lang="en-GB" dirty="0"/>
          </a:p>
        </p:txBody>
      </p:sp>
      <p:sp>
        <p:nvSpPr>
          <p:cNvPr id="3" name="Text Placeholder 2"/>
          <p:cNvSpPr>
            <a:spLocks noGrp="1"/>
          </p:cNvSpPr>
          <p:nvPr>
            <p:ph type="body" sz="quarter" idx="10"/>
          </p:nvPr>
        </p:nvSpPr>
        <p:spPr/>
        <p:txBody>
          <a:bodyPr/>
          <a:lstStyle/>
          <a:p>
            <a:r>
              <a:rPr lang="en-US" dirty="0" smtClean="0"/>
              <a:t>Site provisioning framework</a:t>
            </a:r>
            <a:endParaRPr lang="en-US" dirty="0" smtClean="0"/>
          </a:p>
          <a:p>
            <a:r>
              <a:rPr lang="en-US" dirty="0" smtClean="0"/>
              <a:t>Site provisioning schema v0.5</a:t>
            </a:r>
            <a:endParaRPr lang="en-US" dirty="0" smtClean="0"/>
          </a:p>
          <a:p>
            <a:r>
              <a:rPr lang="en-US" dirty="0" smtClean="0"/>
              <a:t>New samples and </a:t>
            </a:r>
            <a:r>
              <a:rPr lang="en-US" dirty="0" smtClean="0"/>
              <a:t>solutions</a:t>
            </a:r>
          </a:p>
          <a:p>
            <a:pPr lvl="1"/>
            <a:r>
              <a:rPr lang="en-US" dirty="0" smtClean="0"/>
              <a:t>CDN Manager, MMS navigations, List Item change monitor</a:t>
            </a:r>
            <a:endParaRPr lang="en-US" dirty="0" smtClean="0"/>
          </a:p>
          <a:p>
            <a:r>
              <a:rPr lang="en-US" dirty="0" smtClean="0"/>
              <a:t>New MSDN </a:t>
            </a:r>
            <a:r>
              <a:rPr lang="en-US" dirty="0" smtClean="0"/>
              <a:t>linked articles</a:t>
            </a:r>
          </a:p>
          <a:p>
            <a:endParaRPr lang="en-US" sz="3200" dirty="0" smtClean="0"/>
          </a:p>
          <a:p>
            <a:r>
              <a:rPr lang="en-US" sz="3200" dirty="0" smtClean="0"/>
              <a:t>Note. Site provisioning framework is delayed, but still planned to get released during March</a:t>
            </a:r>
            <a:endParaRPr lang="en-GB" sz="3200" dirty="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5139712" cy="3844129"/>
          </a:xfrm>
        </p:spPr>
        <p:txBody>
          <a:bodyPr/>
          <a:lstStyle/>
          <a:p>
            <a:r>
              <a:rPr lang="en-GB" sz="2200" dirty="0"/>
              <a:t>Ashish Trivedi (</a:t>
            </a:r>
            <a:r>
              <a:rPr lang="en-GB" sz="2200" dirty="0" err="1"/>
              <a:t>Readify</a:t>
            </a:r>
            <a:r>
              <a:rPr lang="en-GB" sz="2200" dirty="0"/>
              <a:t>) </a:t>
            </a:r>
            <a:r>
              <a:rPr lang="en-GB" sz="2200" dirty="0">
                <a:hlinkClick r:id="rId4"/>
              </a:rPr>
              <a:t>@</a:t>
            </a:r>
            <a:r>
              <a:rPr lang="en-GB" sz="2200" dirty="0" err="1">
                <a:hlinkClick r:id="rId4"/>
              </a:rPr>
              <a:t>ashuetawah</a:t>
            </a:r>
            <a:endParaRPr lang="en-GB" sz="2200" dirty="0"/>
          </a:p>
          <a:p>
            <a:r>
              <a:rPr lang="en-GB" sz="2200" dirty="0"/>
              <a:t>David Mann (mannsoftware.com) - </a:t>
            </a:r>
            <a:r>
              <a:rPr lang="en-GB" sz="2200" dirty="0">
                <a:hlinkClick r:id="rId5"/>
              </a:rPr>
              <a:t>@</a:t>
            </a:r>
            <a:r>
              <a:rPr lang="en-GB" sz="2200" dirty="0" err="1">
                <a:hlinkClick r:id="rId5"/>
              </a:rPr>
              <a:t>MannD</a:t>
            </a:r>
            <a:r>
              <a:rPr lang="en-GB" sz="2200" dirty="0"/>
              <a:t> </a:t>
            </a:r>
          </a:p>
          <a:p>
            <a:r>
              <a:rPr lang="en-GB" sz="2200" dirty="0"/>
              <a:t>Erwin van Hunen (</a:t>
            </a:r>
            <a:r>
              <a:rPr lang="en-GB" sz="2200" dirty="0" err="1"/>
              <a:t>Knowit</a:t>
            </a:r>
            <a:r>
              <a:rPr lang="en-GB" sz="2200" dirty="0"/>
              <a:t> AB) - </a:t>
            </a:r>
            <a:r>
              <a:rPr lang="en-GB" sz="2200" dirty="0">
                <a:hlinkClick r:id="rId6"/>
              </a:rPr>
              <a:t>@</a:t>
            </a:r>
            <a:r>
              <a:rPr lang="en-GB" sz="2200" dirty="0" err="1">
                <a:hlinkClick r:id="rId6"/>
              </a:rPr>
              <a:t>erwinvanhunen</a:t>
            </a:r>
            <a:r>
              <a:rPr lang="en-GB" sz="2200" dirty="0"/>
              <a:t> </a:t>
            </a:r>
          </a:p>
          <a:p>
            <a:r>
              <a:rPr lang="en-GB" sz="2200" dirty="0"/>
              <a:t>Henrik Gustafsson (Happy Solutions AB) - </a:t>
            </a:r>
            <a:r>
              <a:rPr lang="en-GB" sz="2200" dirty="0">
                <a:hlinkClick r:id="rId7"/>
              </a:rPr>
              <a:t>@</a:t>
            </a:r>
            <a:r>
              <a:rPr lang="en-GB" sz="2200" dirty="0" err="1">
                <a:hlinkClick r:id="rId7"/>
              </a:rPr>
              <a:t>SharePointHenke</a:t>
            </a:r>
            <a:r>
              <a:rPr lang="en-GB" sz="2200" dirty="0"/>
              <a:t> </a:t>
            </a:r>
            <a:endParaRPr lang="en-GB" sz="2200" dirty="0" smtClean="0"/>
          </a:p>
          <a:p>
            <a:r>
              <a:rPr lang="en-GB" sz="2200" dirty="0"/>
              <a:t>Hugh Wood (</a:t>
            </a:r>
            <a:r>
              <a:rPr lang="en-GB" sz="2200" dirty="0" err="1"/>
              <a:t>Rencore</a:t>
            </a:r>
            <a:r>
              <a:rPr lang="en-GB" sz="2200" dirty="0"/>
              <a:t> AB) - </a:t>
            </a:r>
            <a:r>
              <a:rPr lang="en-GB" sz="2200" dirty="0">
                <a:hlinkClick r:id="rId8"/>
              </a:rPr>
              <a:t>@</a:t>
            </a:r>
            <a:r>
              <a:rPr lang="en-GB" sz="2200" dirty="0" err="1">
                <a:hlinkClick r:id="rId8"/>
              </a:rPr>
              <a:t>HughAJWood</a:t>
            </a:r>
            <a:r>
              <a:rPr lang="en-GB" sz="2200" dirty="0"/>
              <a:t> </a:t>
            </a:r>
          </a:p>
          <a:p>
            <a:endParaRPr lang="en-GB" sz="2200" dirty="0"/>
          </a:p>
        </p:txBody>
      </p:sp>
      <p:sp>
        <p:nvSpPr>
          <p:cNvPr id="7" name="Text Placeholder 6"/>
          <p:cNvSpPr>
            <a:spLocks noGrp="1"/>
          </p:cNvSpPr>
          <p:nvPr>
            <p:ph type="body" sz="quarter" idx="11"/>
          </p:nvPr>
        </p:nvSpPr>
        <p:spPr>
          <a:xfrm>
            <a:off x="5553534" y="1447800"/>
            <a:ext cx="4587993" cy="2594556"/>
          </a:xfrm>
        </p:spPr>
        <p:txBody>
          <a:bodyPr/>
          <a:lstStyle/>
          <a:p>
            <a:r>
              <a:rPr lang="en-GB" sz="2200" dirty="0" smtClean="0"/>
              <a:t>Marc </a:t>
            </a:r>
            <a:r>
              <a:rPr lang="en-GB" sz="2200" dirty="0"/>
              <a:t>Anderson (sympmarc.com) - </a:t>
            </a:r>
            <a:r>
              <a:rPr lang="en-GB" sz="2200" dirty="0">
                <a:hlinkClick r:id="rId9"/>
              </a:rPr>
              <a:t>@</a:t>
            </a:r>
            <a:r>
              <a:rPr lang="en-GB" sz="2200" dirty="0" err="1">
                <a:hlinkClick r:id="rId9"/>
              </a:rPr>
              <a:t>sympmarc</a:t>
            </a:r>
            <a:r>
              <a:rPr lang="en-GB" sz="2200" dirty="0"/>
              <a:t> </a:t>
            </a:r>
          </a:p>
          <a:p>
            <a:r>
              <a:rPr lang="en-GB" sz="2200" dirty="0"/>
              <a:t>Paolo Pialorsi (PiaSys.com) - </a:t>
            </a:r>
            <a:r>
              <a:rPr lang="en-GB" sz="2200" dirty="0">
                <a:hlinkClick r:id="rId10"/>
              </a:rPr>
              <a:t>@</a:t>
            </a:r>
            <a:r>
              <a:rPr lang="en-GB" sz="2200" dirty="0" err="1">
                <a:hlinkClick r:id="rId10"/>
              </a:rPr>
              <a:t>PaoloPia</a:t>
            </a:r>
            <a:r>
              <a:rPr lang="en-GB" sz="2200" dirty="0"/>
              <a:t> </a:t>
            </a:r>
          </a:p>
          <a:p>
            <a:r>
              <a:rPr lang="en-GB" sz="2200" dirty="0"/>
              <a:t>Radi Atanassov (</a:t>
            </a:r>
            <a:r>
              <a:rPr lang="en-GB" sz="2200" dirty="0" err="1"/>
              <a:t>OneBit</a:t>
            </a:r>
            <a:r>
              <a:rPr lang="en-GB" sz="2200" dirty="0"/>
              <a:t> Software) - </a:t>
            </a:r>
            <a:r>
              <a:rPr lang="en-GB" sz="2200" dirty="0">
                <a:hlinkClick r:id="rId11"/>
              </a:rPr>
              <a:t>@</a:t>
            </a:r>
            <a:r>
              <a:rPr lang="en-GB" sz="2200" dirty="0" err="1">
                <a:hlinkClick r:id="rId11"/>
              </a:rPr>
              <a:t>RadiAtanassov</a:t>
            </a:r>
            <a:r>
              <a:rPr lang="en-GB" sz="2200" dirty="0"/>
              <a:t> </a:t>
            </a:r>
          </a:p>
          <a:p>
            <a:r>
              <a:rPr lang="en-GB" sz="2200" dirty="0"/>
              <a:t>Scot Hillier (shillier.com) - </a:t>
            </a:r>
            <a:r>
              <a:rPr lang="en-GB" sz="2200" dirty="0">
                <a:hlinkClick r:id="rId12"/>
              </a:rPr>
              <a:t>@</a:t>
            </a:r>
            <a:r>
              <a:rPr lang="en-GB" sz="2200" dirty="0" err="1">
                <a:hlinkClick r:id="rId12"/>
              </a:rPr>
              <a:t>ScotHillier</a:t>
            </a:r>
            <a:r>
              <a:rPr lang="en-GB" sz="2200" dirty="0"/>
              <a:t> </a:t>
            </a:r>
            <a:endParaRPr lang="en-GB" sz="2200" dirty="0"/>
          </a:p>
        </p:txBody>
      </p:sp>
      <p:sp>
        <p:nvSpPr>
          <p:cNvPr id="8" name="Rectangle 7"/>
          <p:cNvSpPr/>
          <p:nvPr/>
        </p:nvSpPr>
        <p:spPr>
          <a:xfrm>
            <a:off x="519112" y="5264229"/>
            <a:ext cx="9895548" cy="1015663"/>
          </a:xfrm>
          <a:prstGeom prst="rect">
            <a:avLst/>
          </a:prstGeom>
        </p:spPr>
        <p:txBody>
          <a:bodyPr wrap="square">
            <a:spAutoFit/>
          </a:bodyPr>
          <a:lstStyle/>
          <a:p>
            <a:r>
              <a:rPr lang="fi-FI" sz="2000" b="1" i="1" spc="-70" dirty="0" smtClean="0">
                <a:gradFill>
                  <a:gsLst>
                    <a:gs pos="1250">
                      <a:schemeClr val="bg2"/>
                    </a:gs>
                    <a:gs pos="100000">
                      <a:schemeClr val="bg2"/>
                    </a:gs>
                  </a:gsLst>
                  <a:lin ang="5400000" scaled="0"/>
                </a:gradFill>
                <a:latin typeface="+mj-lt"/>
              </a:rPr>
              <a:t>MS people</a:t>
            </a:r>
            <a:r>
              <a:rPr lang="fi-FI" sz="2000" i="1" spc="-70" dirty="0" smtClean="0">
                <a:gradFill>
                  <a:gsLst>
                    <a:gs pos="1250">
                      <a:schemeClr val="bg2"/>
                    </a:gs>
                    <a:gs pos="100000">
                      <a:schemeClr val="bg2"/>
                    </a:gs>
                  </a:gsLst>
                  <a:lin ang="5400000" scaled="0"/>
                </a:gradFill>
                <a:latin typeface="+mj-lt"/>
              </a:rPr>
              <a:t> – Antons Mislevics, Frank </a:t>
            </a:r>
            <a:r>
              <a:rPr lang="fi-FI" sz="2000" i="1" spc="-70" dirty="0">
                <a:gradFill>
                  <a:gsLst>
                    <a:gs pos="1250">
                      <a:schemeClr val="bg2"/>
                    </a:gs>
                    <a:gs pos="100000">
                      <a:schemeClr val="bg2"/>
                    </a:gs>
                  </a:gsLst>
                  <a:lin ang="5400000" scaled="0"/>
                </a:gradFill>
                <a:latin typeface="+mj-lt"/>
              </a:rPr>
              <a:t>Marasco, Bert Jansen, </a:t>
            </a:r>
            <a:r>
              <a:rPr lang="fi-FI" sz="2000" i="1" spc="-70" dirty="0" smtClean="0">
                <a:gradFill>
                  <a:gsLst>
                    <a:gs pos="1250">
                      <a:schemeClr val="bg2"/>
                    </a:gs>
                    <a:gs pos="100000">
                      <a:schemeClr val="bg2"/>
                    </a:gs>
                  </a:gsLst>
                  <a:lin ang="5400000" scaled="0"/>
                </a:gradFill>
                <a:latin typeface="+mj-lt"/>
              </a:rPr>
              <a:t>Jeremy Thake, Vesa </a:t>
            </a:r>
            <a:r>
              <a:rPr lang="fi-FI" sz="2000" i="1" spc="-70" dirty="0">
                <a:gradFill>
                  <a:gsLst>
                    <a:gs pos="1250">
                      <a:schemeClr val="bg2"/>
                    </a:gs>
                    <a:gs pos="100000">
                      <a:schemeClr val="bg2"/>
                    </a:gs>
                  </a:gsLst>
                  <a:lin ang="5400000" scaled="0"/>
                </a:gradFill>
                <a:latin typeface="+mj-lt"/>
              </a:rPr>
              <a:t>Juvonen, Brian Michely, </a:t>
            </a:r>
            <a:r>
              <a:rPr lang="fi-FI" sz="2000" i="1" spc="-70" dirty="0" smtClean="0">
                <a:gradFill>
                  <a:gsLst>
                    <a:gs pos="1250">
                      <a:schemeClr val="bg2"/>
                    </a:gs>
                    <a:gs pos="100000">
                      <a:schemeClr val="bg2"/>
                    </a:gs>
                  </a:gsLst>
                  <a:lin ang="5400000" scaled="0"/>
                </a:gradFill>
                <a:latin typeface="+mj-lt"/>
              </a:rPr>
              <a:t>Reeza Ali, Suman </a:t>
            </a:r>
            <a:r>
              <a:rPr lang="en-US" sz="2000" i="1" spc="-70" dirty="0" smtClean="0">
                <a:gradFill>
                  <a:gsLst>
                    <a:gs pos="1250">
                      <a:schemeClr val="bg2"/>
                    </a:gs>
                    <a:gs pos="100000">
                      <a:schemeClr val="bg2"/>
                    </a:gs>
                  </a:gsLst>
                  <a:lin ang="5400000" scaled="0"/>
                </a:gradFill>
                <a:latin typeface="+mj-lt"/>
              </a:rPr>
              <a:t>Chakrabarti, Ricky Kirkham, Steve Walker</a:t>
            </a:r>
            <a:r>
              <a:rPr lang="en-US" sz="2000" i="1" spc="-70" dirty="0">
                <a:gradFill>
                  <a:gsLst>
                    <a:gs pos="1250">
                      <a:schemeClr val="bg2"/>
                    </a:gs>
                    <a:gs pos="100000">
                      <a:schemeClr val="bg2"/>
                    </a:gs>
                  </a:gsLst>
                  <a:lin ang="5400000" scaled="0"/>
                </a:gradFill>
                <a:latin typeface="+mj-lt"/>
              </a:rPr>
              <a:t>, Dan Budimir, Frank Chen, </a:t>
            </a:r>
            <a:r>
              <a:rPr lang="en-US" sz="2000" i="1" spc="-70" dirty="0" smtClean="0">
                <a:gradFill>
                  <a:gsLst>
                    <a:gs pos="1250">
                      <a:schemeClr val="bg2"/>
                    </a:gs>
                    <a:gs pos="100000">
                      <a:schemeClr val="bg2"/>
                    </a:gs>
                  </a:gsLst>
                  <a:lin ang="5400000" scaled="0"/>
                </a:gradFill>
                <a:latin typeface="+mj-lt"/>
              </a:rPr>
              <a:t>Kiki Shuxteau, </a:t>
            </a:r>
            <a:r>
              <a:rPr lang="en-US" sz="2000" i="1" spc="-70" dirty="0">
                <a:gradFill>
                  <a:gsLst>
                    <a:gs pos="1250">
                      <a:schemeClr val="bg2"/>
                    </a:gs>
                    <a:gs pos="100000">
                      <a:schemeClr val="bg2"/>
                    </a:gs>
                  </a:gsLst>
                  <a:lin ang="5400000" scaled="0"/>
                </a:gradFill>
                <a:latin typeface="+mj-lt"/>
              </a:rPr>
              <a:t>Laura Graham, </a:t>
            </a:r>
            <a:r>
              <a:rPr lang="en-US" sz="2000" i="1" spc="-70" dirty="0" smtClean="0">
                <a:gradFill>
                  <a:gsLst>
                    <a:gs pos="1250">
                      <a:schemeClr val="bg2"/>
                    </a:gs>
                    <a:gs pos="100000">
                      <a:schemeClr val="bg2"/>
                    </a:gs>
                  </a:gsLst>
                  <a:lin ang="5400000" scaled="0"/>
                </a:gradFill>
                <a:latin typeface="+mj-lt"/>
              </a:rPr>
              <a:t>Ron Tielke, Sami Nieminen </a:t>
            </a:r>
            <a:endParaRPr lang="en-US" sz="20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200" b="1" dirty="0"/>
              <a:t>New</a:t>
            </a:r>
            <a:r>
              <a:rPr lang="en-US" sz="2200" dirty="0"/>
              <a:t> sample </a:t>
            </a:r>
            <a:r>
              <a:rPr lang="en-US" sz="2200" b="1" dirty="0" err="1">
                <a:hlinkClick r:id="rId2"/>
              </a:rPr>
              <a:t>Core.MMSNavigationSample</a:t>
            </a:r>
            <a:r>
              <a:rPr lang="en-US" sz="2200" dirty="0"/>
              <a:t> demonstrates how to you can create MMS Based navigation for a site </a:t>
            </a:r>
            <a:r>
              <a:rPr lang="en-US" sz="2200" dirty="0" smtClean="0"/>
              <a:t>collection</a:t>
            </a:r>
          </a:p>
          <a:p>
            <a:r>
              <a:rPr lang="en-US" sz="2200" b="1" dirty="0"/>
              <a:t>New</a:t>
            </a:r>
            <a:r>
              <a:rPr lang="en-US" sz="2200" dirty="0"/>
              <a:t> sample </a:t>
            </a:r>
            <a:r>
              <a:rPr lang="en-US" sz="2200" b="1" dirty="0" err="1">
                <a:hlinkClick r:id="rId3"/>
              </a:rPr>
              <a:t>ECM.DocumentSets</a:t>
            </a:r>
            <a:r>
              <a:rPr lang="en-US" sz="2200" dirty="0"/>
              <a:t> demonstrates how to use the new </a:t>
            </a:r>
            <a:r>
              <a:rPr lang="en-US" sz="2200" dirty="0" err="1"/>
              <a:t>documentset</a:t>
            </a:r>
            <a:r>
              <a:rPr lang="en-US" sz="2200" dirty="0"/>
              <a:t> CSOM </a:t>
            </a:r>
            <a:r>
              <a:rPr lang="en-US" sz="2200" dirty="0" smtClean="0"/>
              <a:t>API</a:t>
            </a:r>
          </a:p>
          <a:p>
            <a:r>
              <a:rPr lang="en-US" sz="2200" b="1" dirty="0"/>
              <a:t>New</a:t>
            </a:r>
            <a:r>
              <a:rPr lang="en-US" sz="2200" dirty="0"/>
              <a:t> sample </a:t>
            </a:r>
            <a:r>
              <a:rPr lang="en-US" sz="2200" b="1" dirty="0" err="1">
                <a:hlinkClick r:id="rId4"/>
              </a:rPr>
              <a:t>Core.ListItemChangeMonitor</a:t>
            </a:r>
            <a:r>
              <a:rPr lang="en-US" sz="2200" dirty="0"/>
              <a:t> shows how to apply the </a:t>
            </a:r>
            <a:r>
              <a:rPr lang="en-US" sz="2200" dirty="0" err="1"/>
              <a:t>ChangeQuery</a:t>
            </a:r>
            <a:r>
              <a:rPr lang="en-US" sz="2200" dirty="0"/>
              <a:t> object to monitor list item </a:t>
            </a:r>
            <a:r>
              <a:rPr lang="en-US" sz="2200" dirty="0" smtClean="0"/>
              <a:t>changes</a:t>
            </a:r>
          </a:p>
          <a:p>
            <a:r>
              <a:rPr lang="en-US" sz="2200" b="1" dirty="0"/>
              <a:t>New</a:t>
            </a:r>
            <a:r>
              <a:rPr lang="en-US" sz="2200" dirty="0"/>
              <a:t> scenario </a:t>
            </a:r>
            <a:r>
              <a:rPr lang="en-US" sz="2200" b="1" dirty="0" err="1">
                <a:hlinkClick r:id="rId5"/>
              </a:rPr>
              <a:t>Provisioning.Framework.Console</a:t>
            </a:r>
            <a:r>
              <a:rPr lang="en-US" sz="2200" dirty="0"/>
              <a:t> demonstrates the basic usage of the PnP provisioning </a:t>
            </a:r>
            <a:r>
              <a:rPr lang="en-US" sz="2200" dirty="0" smtClean="0"/>
              <a:t>engine</a:t>
            </a:r>
          </a:p>
          <a:p>
            <a:r>
              <a:rPr lang="en-US" sz="2200" b="1" dirty="0"/>
              <a:t>New</a:t>
            </a:r>
            <a:r>
              <a:rPr lang="en-US" sz="2200" dirty="0"/>
              <a:t> solution </a:t>
            </a:r>
            <a:r>
              <a:rPr lang="en-US" sz="2200" b="1" dirty="0" err="1">
                <a:hlinkClick r:id="rId6"/>
              </a:rPr>
              <a:t>Core.CDNManager</a:t>
            </a:r>
            <a:r>
              <a:rPr lang="en-US" sz="2200" dirty="0"/>
              <a:t>. The CDN Manager is used to manage Content Delivery Network (CDN) references for JavaScript Libraries and Cascading Style Sheets (CSS) in SharePoint 2013 sites. Using the CDN Manager prevents multiple references to the same library and conflicts between libraries that may arise when such references are not managed globally.</a:t>
            </a:r>
          </a:p>
          <a:p>
            <a:r>
              <a:rPr lang="en-US" sz="2200" b="1" dirty="0"/>
              <a:t>Updated</a:t>
            </a:r>
            <a:r>
              <a:rPr lang="en-US" sz="2200" dirty="0"/>
              <a:t> solution </a:t>
            </a:r>
            <a:r>
              <a:rPr lang="en-US" sz="2200" b="1" dirty="0" err="1">
                <a:hlinkClick r:id="rId7"/>
              </a:rPr>
              <a:t>PowerShell.Commands</a:t>
            </a:r>
            <a:r>
              <a:rPr lang="en-US" sz="2200" dirty="0"/>
              <a:t> with </a:t>
            </a:r>
            <a:r>
              <a:rPr lang="en-US" sz="2200" b="1" dirty="0"/>
              <a:t>additional commands and various other updates</a:t>
            </a:r>
            <a:r>
              <a:rPr lang="en-US" sz="2200" dirty="0"/>
              <a:t>. </a:t>
            </a:r>
            <a:endParaRPr lang="en-US" sz="22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2223</Words>
  <Application>Microsoft Office PowerPoint</Application>
  <PresentationFormat>Custom</PresentationFormat>
  <Paragraphs>222</Paragraphs>
  <Slides>18</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April 2015</vt:lpstr>
      <vt:lpstr>Agenda</vt:lpstr>
      <vt:lpstr>Where are you located?</vt:lpstr>
      <vt:lpstr>PowerPoint Presentation</vt:lpstr>
      <vt:lpstr>PnP model</vt:lpstr>
      <vt:lpstr>Statistics– Key numbers (previous month)</vt:lpstr>
      <vt:lpstr>April Release</vt:lpstr>
      <vt:lpstr>Thank you for your assistance!</vt:lpstr>
      <vt:lpstr>New contributions</vt:lpstr>
      <vt:lpstr>Site provisioning framework</vt:lpstr>
      <vt:lpstr>Site provisioning – schema design</vt:lpstr>
      <vt:lpstr>Updates in the Guidance repository</vt:lpstr>
      <vt:lpstr>Roadmap – May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2015-04-14T14:58:28Z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